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48" r:id="rId2"/>
    <p:sldMasterId id="2147483672" r:id="rId3"/>
  </p:sldMasterIdLst>
  <p:notesMasterIdLst>
    <p:notesMasterId r:id="rId27"/>
  </p:notesMasterIdLst>
  <p:sldIdLst>
    <p:sldId id="272" r:id="rId4"/>
    <p:sldId id="964" r:id="rId5"/>
    <p:sldId id="270" r:id="rId6"/>
    <p:sldId id="284" r:id="rId7"/>
    <p:sldId id="283" r:id="rId8"/>
    <p:sldId id="257" r:id="rId9"/>
    <p:sldId id="285" r:id="rId10"/>
    <p:sldId id="262" r:id="rId11"/>
    <p:sldId id="260" r:id="rId12"/>
    <p:sldId id="277" r:id="rId13"/>
    <p:sldId id="965" r:id="rId14"/>
    <p:sldId id="265" r:id="rId15"/>
    <p:sldId id="264" r:id="rId16"/>
    <p:sldId id="287" r:id="rId17"/>
    <p:sldId id="278" r:id="rId18"/>
    <p:sldId id="966" r:id="rId19"/>
    <p:sldId id="261" r:id="rId20"/>
    <p:sldId id="269" r:id="rId21"/>
    <p:sldId id="279" r:id="rId22"/>
    <p:sldId id="968" r:id="rId23"/>
    <p:sldId id="286" r:id="rId24"/>
    <p:sldId id="258" r:id="rId25"/>
    <p:sldId id="266"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4AF2A"/>
    <a:srgbClr val="FFFFFF"/>
    <a:srgbClr val="7ED8D8"/>
    <a:srgbClr val="003DB8"/>
    <a:srgbClr val="73A5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951" autoAdjust="0"/>
    <p:restoredTop sz="93537" autoAdjust="0"/>
  </p:normalViewPr>
  <p:slideViewPr>
    <p:cSldViewPr snapToGrid="0">
      <p:cViewPr varScale="1">
        <p:scale>
          <a:sx n="91" d="100"/>
          <a:sy n="91" d="100"/>
        </p:scale>
        <p:origin x="102" y="348"/>
      </p:cViewPr>
      <p:guideLst/>
    </p:cSldViewPr>
  </p:slideViewPr>
  <p:outlineViewPr>
    <p:cViewPr>
      <p:scale>
        <a:sx n="33" d="100"/>
        <a:sy n="33" d="100"/>
      </p:scale>
      <p:origin x="0" y="-8682"/>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notesMaster" Target="notesMasters/notesMaster1.xml"/><Relationship Id="rId30" Type="http://schemas.openxmlformats.org/officeDocument/2006/relationships/theme" Target="theme/theme1.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30T18:16:24.958"/>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8618 2713 16383 0 0,'46'0'0'0'0,"0"0"0"0"0,0 0 0 0 0,0 0 0 0 0,0 0 0 0 0,46 46 0 0 0,-46-46 0 0 0,46 0 0 0 0,-46 0 0 0 0,0 46 0 0 0,0-46 0 0 0,0 0 0 0 0,46 0 0 0 0,0 0 0 0 0,0 0 0 0 0,-46 46 0 0 0,0-46 0 0 0,0 0 0 0 0,46 0 0 0 0,0 0 0 0 0,0 0 0 0 0,-46 0 0 0 0,0 0 0 0 0,0 0 0 0 0,0 0 0 0 0,0 0 0 0 0,0 0 0 0 0,46 0 0 0 0,0 0 0 0 0,-46 0 0 0 0,0 0 0 0 0,0 0 0 0 0,0 0 0 0 0,0 0 0 0 0,0-46 0 0 0,46 46 0 0 0,-46 0 0 0 0,46 0 0 0 0,-46 0 0 0 0,-46-46 0 0 0,46 46 0 0 0,0 0 0 0 0,46 0 0 0 0,-46 0 0 0 0,0 0 0 0 0,0 0 0 0 0,0 0 0 0 0,93 0 0 0 0,-47 0 0 0 0,-46 0 0 0 0,0 0 0 0 0,0 0 0 0 0,0 0 0 0 0,0 0 0 0 0,0 0 0 0 0,0 0 0 0 0,-46 46 0 0 0,0 0 0 0 0,0-46-16383 0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30T18:16:24.959"/>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8578 4210 16383 0 0,'46'0'0'0'0,"0"0"0"0"0,0 0 0 0 0,1 0 0 0 0,-1 0 0 0 0,0 0 0 0 0,0 0 0 0 0,0 0 0 0 0,0 0 0 0 0,0 0 0 0 0,0 0 0 0 0,0 0 0 0 0,0 0 0 0 0,46 0 0 0 0,46 0 0 0 0,-46 0 0 0 0,0 0 0 0 0,46 0 0 0 0,-92 0 0 0 0,0 0 0 0 0,0 0 0 0 0,0 0 0 0 0,46 0 0 0 0,92 0 0 0 0,-138 0 0 0 0,0 0 0 0 0,46 0 0 0 0,0 0 0 0 0,46 0 0 0 0,92 0 0 0 0,-230-46 0 0 0,46 46 0 0 0,-46-46 0 0 0,92 46 0 0 0,-46 0 0 0 0,0 0 0 0 0,46 0 0 0 0,92 0 0 0 0,-46-46 0 0 0,-46 46 0 0 0,-46 0 0 0 0,0 0 0 0 0,0 0 0 0 0,46 0 0 0 0,-138-46 0 0 0,92 46 0 0 0,0 0 0 0 0,47 0 0 0 0,-1 0 0 0 0,0 0 0 0 0,0 0 0 0 0,-46 0 0 0 0,0 0 0 0 0,0 0 0 0 0,0 0 0 0 0,46 0 0 0 0,-92 46 0 0 0,92 0 0 0 0,-46-46 0 0 0,0 0 0 0 0,46 0 0 0 0,-46 0 0 0 0,0 0 0 0 0,0 0 0 0 0,0 0 0 0 0,-46 92 0 0 0,46-92 0 0 0,0 0 0 0 0,138 0 0 0 0,-138 0 0 0 0,0 0 0 0 0,0 0 0 0 0,0 0 0 0 0,0 0 0 0 0,0 0 0 0 0,0 0 0 0 0,-46 0-16383 0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channel name="OA" type="integer" max="360" units="deg"/>
          <inkml:channel name="OE" type="integer" max="90" units="deg"/>
        </inkml:traceFormat>
        <inkml:channelProperties>
          <inkml:channelProperty channel="X" name="resolution" value="1000" units="1/cm"/>
          <inkml:channelProperty channel="Y" name="resolution" value="1000" units="1/cm"/>
          <inkml:channelProperty channel="F" name="resolution" value="0" units="1/dev"/>
          <inkml:channelProperty channel="OA" name="resolution" value="1000" units="1/deg"/>
          <inkml:channelProperty channel="OE" name="resolution" value="1000" units="1/deg"/>
        </inkml:channelProperties>
      </inkml:inkSource>
      <inkml:timestamp xml:id="ts0" timeString="2021-09-30T18:16:24.960"/>
    </inkml:context>
    <inkml:brush xml:id="br0">
      <inkml:brushProperty name="width" value="0.3" units="cm"/>
      <inkml:brushProperty name="height" value="0.6" units="cm"/>
      <inkml:brushProperty name="color" value="#FFFC00"/>
      <inkml:brushProperty name="tip" value="rectangle"/>
      <inkml:brushProperty name="rasterOp" value="maskPen"/>
    </inkml:brush>
  </inkml:definitions>
  <inkml:trace contextRef="#ctx0" brushRef="#br0">13419 4104 16383 0 0,'46'0'0'0'0,"0"46"0"0"0,0-46 0 0 0,0 0 0 0 0,92 46 0 0 0,-46-46 0 0 0,-46 46 0 0 0,0-46 0 0 0,1 0 0 0 0,183 0 0 0 0,-138 0 0 0 0,-46 0 0 0 0,0 0 0 0 0,0 0 0 0 0,0 0 0 0 0,46 0 0 0 0,0 0 0 0 0,0 0 0 0 0,-46 0 0 0 0,0 0 0 0 0,0 0 0 0 0,-92 0 0 0 0,92 0 0 0 0,46 46 0 0 0,92-46 0 0 0,-138 0 0 0 0,0 0 0 0 0,0 0 0 0 0,0 0 0 0 0,46 0 0 0 0,46 0 0 0 0,0 0 0 0 0,-92 0 0 0 0,0 0 0 0 0,0 0 0 0 0,46 0 0 0 0,0 0 0 0 0,138 0 0 0 0,-92 0 0 0 0,46 0 0 0 0,-138 0 0 0 0,0 0 0 0 0,46 0 0 0 0,92 0 0 0 0,1 0 0 0 0,-47 0 0 0 0,-92 0 0 0 0,0 0 0 0 0,92 0 0 0 0,-92 0 0 0 0,92-46 0 0 0,0 46 0 0 0,-92 0 0 0 0,0 0 0 0 0,0 0 0 0 0,0 0 0 0 0,138 0 0 0 0,-92 0 0 0 0,92 0 0 0 0,-138 0 0 0 0,46 0 0 0 0,-46 0 0 0 0,0 0 0 0 0,0 0 0 0 0,0 0 0 0 0,0 0 0 0 0,0 0 0 0 0,0 0 0 0 0,0 0 0 0 0,0 0 0 0 0,46 0 0 0 0,0 0 0 0 0,0 0 0 0 0,0 0 0 0 0,-46 0 0 0 0,0 0 0 0 0,0 0 0 0 0,0 0 0 0 0,0 46 0 0 0,0-46 0 0 0,0 0 0 0 0,-46 46 0 0 0,0 0 0 0 0,46-46 0 0 0,46 0 0 0 0,0 0 0 0 0,0 0 0 0 0,-46 0 0 0 0,0 0 0 0 0,0 0 0 0 0,0 0 0 0 0,0 0 0 0 0,1 47 0 0 0,-1-47 0 0 0,0 0 0 0 0,-46 0-16383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1970F5C-65F9-4BF5-8959-FBDB92729B8C}" type="datetimeFigureOut">
              <a:rPr lang="en-US"/>
              <a:t>11/22/2021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8BEB824-EDCF-4D11-B2F5-A97401EA8643}" type="slidenum">
              <a:rPr lang="en-US"/>
              <a:t>‹#›</a:t>
            </a:fld>
            <a:endParaRPr lang="en-US"/>
          </a:p>
        </p:txBody>
      </p:sp>
    </p:spTree>
    <p:extLst>
      <p:ext uri="{BB962C8B-B14F-4D97-AF65-F5344CB8AC3E}">
        <p14:creationId xmlns:p14="http://schemas.microsoft.com/office/powerpoint/2010/main" val="15031135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elearningindustry.com/inquiry-based-learning-model"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A88EB8E9-7E05-4C60-A58D-798732DD5BFE}" type="slidenum">
              <a:rPr lang="en-US" smtClean="0"/>
              <a:t>1</a:t>
            </a:fld>
            <a:endParaRPr lang="en-US"/>
          </a:p>
        </p:txBody>
      </p:sp>
    </p:spTree>
    <p:extLst>
      <p:ext uri="{BB962C8B-B14F-4D97-AF65-F5344CB8AC3E}">
        <p14:creationId xmlns:p14="http://schemas.microsoft.com/office/powerpoint/2010/main" val="1467554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Source: </a:t>
            </a:r>
            <a:r>
              <a:rPr lang="en-US" dirty="0">
                <a:hlinkClick r:id="rId3"/>
              </a:rPr>
              <a:t>https://elearningindustry.com/inquiry-based-learning-model</a:t>
            </a:r>
            <a:r>
              <a:rPr lang="en-US" dirty="0"/>
              <a:t>:</a:t>
            </a:r>
          </a:p>
          <a:p>
            <a:endParaRPr lang="en-US" dirty="0"/>
          </a:p>
          <a:p>
            <a:pPr marL="171450" indent="-171450">
              <a:buFont typeface="Arial,Sans-Serif"/>
              <a:buChar char="•"/>
            </a:pPr>
            <a:r>
              <a:rPr lang="en-US" dirty="0"/>
              <a:t>Confirmation inquiry- Learners are given a question, as well as a method, to which the result is already known. The goal is to confirm the results. This enables learners to reinforce already established ideas, and to practice their investigative skills.</a:t>
            </a:r>
          </a:p>
          <a:p>
            <a:pPr marL="171450" indent="-171450">
              <a:buFont typeface="Arial,Sans-Serif"/>
              <a:buChar char="•"/>
            </a:pPr>
            <a:r>
              <a:rPr lang="en-US" dirty="0"/>
              <a:t>Structured Inquiry- Learners are given the question and the method of achieving the result, but the goal is to provide an explanation that is already supported by the evidence gathered during and through the investigative process.</a:t>
            </a:r>
          </a:p>
          <a:p>
            <a:pPr marL="171450" indent="-171450">
              <a:buFont typeface="Arial,Sans-Serif"/>
              <a:buChar char="•"/>
            </a:pPr>
            <a:r>
              <a:rPr lang="en-US" dirty="0"/>
              <a:t>Guided Inquiry- Learners are only given a question. The main goal is to design the method of investigation and then test the question itself. </a:t>
            </a:r>
          </a:p>
          <a:p>
            <a:pPr marL="171450" indent="-171450">
              <a:buFont typeface="Arial,Sans-Serif"/>
              <a:buChar char="•"/>
            </a:pPr>
            <a:r>
              <a:rPr lang="en-US" dirty="0"/>
              <a:t>Open Inquiry- Learners must form their own questions, design investigative methods, and then carry out the inquiry itself. </a:t>
            </a:r>
          </a:p>
          <a:p>
            <a:endParaRPr lang="en-US" dirty="0"/>
          </a:p>
          <a:p>
            <a:endParaRPr lang="en-US" dirty="0"/>
          </a:p>
          <a:p>
            <a:endParaRPr lang="en-US" dirty="0">
              <a:cs typeface="Calibri"/>
            </a:endParaRPr>
          </a:p>
        </p:txBody>
      </p:sp>
      <p:sp>
        <p:nvSpPr>
          <p:cNvPr id="4" name="Slide Number Placeholder 3"/>
          <p:cNvSpPr>
            <a:spLocks noGrp="1"/>
          </p:cNvSpPr>
          <p:nvPr>
            <p:ph type="sldNum" sz="quarter" idx="5"/>
          </p:nvPr>
        </p:nvSpPr>
        <p:spPr/>
        <p:txBody>
          <a:bodyPr/>
          <a:lstStyle/>
          <a:p>
            <a:fld id="{58BEB824-EDCF-4D11-B2F5-A97401EA8643}" type="slidenum">
              <a:rPr lang="en-US"/>
              <a:t>14</a:t>
            </a:fld>
            <a:endParaRPr lang="en-US"/>
          </a:p>
        </p:txBody>
      </p:sp>
    </p:spTree>
    <p:extLst>
      <p:ext uri="{BB962C8B-B14F-4D97-AF65-F5344CB8AC3E}">
        <p14:creationId xmlns:p14="http://schemas.microsoft.com/office/powerpoint/2010/main" val="40374518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r>
              <a:rPr lang="en-US" dirty="0"/>
              <a:t>Design a way for this be incorporated into your classroom</a:t>
            </a:r>
          </a:p>
          <a:p>
            <a:pPr marL="628650" lvl="1" indent="-171450">
              <a:buFont typeface="Arial"/>
              <a:buChar char="•"/>
            </a:pPr>
            <a:r>
              <a:rPr lang="en-US" dirty="0"/>
              <a:t>As a daily math problem?</a:t>
            </a:r>
            <a:endParaRPr lang="en-US" dirty="0">
              <a:cs typeface="Calibri"/>
            </a:endParaRPr>
          </a:p>
          <a:p>
            <a:pPr marL="628650" lvl="1" indent="-171450">
              <a:buFont typeface="Arial"/>
              <a:buChar char="•"/>
            </a:pPr>
            <a:r>
              <a:rPr lang="en-US" dirty="0"/>
              <a:t>As an introduction to a new unit?</a:t>
            </a:r>
            <a:endParaRPr lang="en-US" dirty="0">
              <a:cs typeface="Calibri"/>
            </a:endParaRPr>
          </a:p>
          <a:p>
            <a:pPr marL="628650" lvl="1" indent="-171450">
              <a:buFont typeface="Arial"/>
              <a:buChar char="•"/>
            </a:pPr>
            <a:r>
              <a:rPr lang="en-US" dirty="0"/>
              <a:t>As a math center?</a:t>
            </a:r>
            <a:endParaRPr lang="en-US" dirty="0">
              <a:cs typeface="Calibri"/>
            </a:endParaRPr>
          </a:p>
          <a:p>
            <a:pPr marL="628650" lvl="1" indent="-171450">
              <a:buFont typeface="Arial"/>
              <a:buChar char="•"/>
            </a:pPr>
            <a:r>
              <a:rPr lang="en-US" dirty="0"/>
              <a:t>As a culminating project?</a:t>
            </a:r>
          </a:p>
        </p:txBody>
      </p:sp>
      <p:sp>
        <p:nvSpPr>
          <p:cNvPr id="4" name="Slide Number Placeholder 3"/>
          <p:cNvSpPr>
            <a:spLocks noGrp="1"/>
          </p:cNvSpPr>
          <p:nvPr>
            <p:ph type="sldNum" sz="quarter" idx="5"/>
          </p:nvPr>
        </p:nvSpPr>
        <p:spPr/>
        <p:txBody>
          <a:bodyPr/>
          <a:lstStyle/>
          <a:p>
            <a:fld id="{58BEB824-EDCF-4D11-B2F5-A97401EA8643}" type="slidenum">
              <a:rPr lang="en-US"/>
              <a:t>15</a:t>
            </a:fld>
            <a:endParaRPr lang="en-US"/>
          </a:p>
        </p:txBody>
      </p:sp>
    </p:spTree>
    <p:extLst>
      <p:ext uri="{BB962C8B-B14F-4D97-AF65-F5344CB8AC3E}">
        <p14:creationId xmlns:p14="http://schemas.microsoft.com/office/powerpoint/2010/main" val="275761091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Teachers doing the work on the planning side so that students are doing the work during class...if we are working harder than the students, something needs to change</a:t>
            </a:r>
            <a:endParaRPr lang="en-US" dirty="0"/>
          </a:p>
        </p:txBody>
      </p:sp>
      <p:sp>
        <p:nvSpPr>
          <p:cNvPr id="4" name="Slide Number Placeholder 3"/>
          <p:cNvSpPr>
            <a:spLocks noGrp="1"/>
          </p:cNvSpPr>
          <p:nvPr>
            <p:ph type="sldNum" sz="quarter" idx="5"/>
          </p:nvPr>
        </p:nvSpPr>
        <p:spPr/>
        <p:txBody>
          <a:bodyPr/>
          <a:lstStyle/>
          <a:p>
            <a:fld id="{E46FAFF5-8814-4FC0-90A5-71DA89CB2335}" type="slidenum">
              <a:rPr lang="en-US"/>
              <a:t>17</a:t>
            </a:fld>
            <a:endParaRPr lang="en-US"/>
          </a:p>
        </p:txBody>
      </p:sp>
    </p:spTree>
    <p:extLst>
      <p:ext uri="{BB962C8B-B14F-4D97-AF65-F5344CB8AC3E}">
        <p14:creationId xmlns:p14="http://schemas.microsoft.com/office/powerpoint/2010/main" val="36203686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Example of checklists to organize students in "think, share, compare" routine</a:t>
            </a:r>
            <a:endParaRPr lang="en-US" dirty="0"/>
          </a:p>
        </p:txBody>
      </p:sp>
      <p:sp>
        <p:nvSpPr>
          <p:cNvPr id="4" name="Slide Number Placeholder 3"/>
          <p:cNvSpPr>
            <a:spLocks noGrp="1"/>
          </p:cNvSpPr>
          <p:nvPr>
            <p:ph type="sldNum" sz="quarter" idx="5"/>
          </p:nvPr>
        </p:nvSpPr>
        <p:spPr/>
        <p:txBody>
          <a:bodyPr/>
          <a:lstStyle/>
          <a:p>
            <a:fld id="{E46FAFF5-8814-4FC0-90A5-71DA89CB2335}" type="slidenum">
              <a:rPr lang="en-US"/>
              <a:t>18</a:t>
            </a:fld>
            <a:endParaRPr lang="en-US"/>
          </a:p>
        </p:txBody>
      </p:sp>
    </p:spTree>
    <p:extLst>
      <p:ext uri="{BB962C8B-B14F-4D97-AF65-F5344CB8AC3E}">
        <p14:creationId xmlns:p14="http://schemas.microsoft.com/office/powerpoint/2010/main" val="85782486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buFont typeface="Courier New"/>
              <a:buChar char="○"/>
            </a:pPr>
            <a:endParaRPr lang="en-US" dirty="0"/>
          </a:p>
          <a:p>
            <a:pPr lvl="4">
              <a:buFont typeface="Courier New"/>
              <a:buChar char="○"/>
            </a:pPr>
            <a:r>
              <a:rPr lang="en-US" dirty="0"/>
              <a:t>(Shouldn’t be assessing just to assess or just because there is a provided quiz at the end of the unit, or “we need a grade for the report card”)</a:t>
            </a: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8BEB824-EDCF-4D11-B2F5-A97401EA8643}" type="slidenum">
              <a:rPr lang="en-US"/>
              <a:t>19</a:t>
            </a:fld>
            <a:endParaRPr lang="en-US"/>
          </a:p>
        </p:txBody>
      </p:sp>
    </p:spTree>
    <p:extLst>
      <p:ext uri="{BB962C8B-B14F-4D97-AF65-F5344CB8AC3E}">
        <p14:creationId xmlns:p14="http://schemas.microsoft.com/office/powerpoint/2010/main" val="250982327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4">
              <a:buFont typeface="Courier New"/>
              <a:buChar char="○"/>
            </a:pPr>
            <a:endParaRPr lang="en-US" dirty="0"/>
          </a:p>
          <a:p>
            <a:pPr lvl="4">
              <a:buFont typeface="Courier New"/>
              <a:buChar char="○"/>
            </a:pPr>
            <a:r>
              <a:rPr lang="en-US" dirty="0"/>
              <a:t>(Shouldn’t be assessing just to assess or just because there is a provided quiz at the end of the unit, or “we need a grade for the report card”)</a:t>
            </a:r>
            <a:endParaRPr lang="en-US" dirty="0">
              <a:cs typeface="Calibri"/>
            </a:endParaRPr>
          </a:p>
          <a:p>
            <a:pPr marL="171450" indent="-171450">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58BEB824-EDCF-4D11-B2F5-A97401EA8643}" type="slidenum">
              <a:rPr lang="en-US"/>
              <a:t>20</a:t>
            </a:fld>
            <a:endParaRPr lang="en-US"/>
          </a:p>
        </p:txBody>
      </p:sp>
    </p:spTree>
    <p:extLst>
      <p:ext uri="{BB962C8B-B14F-4D97-AF65-F5344CB8AC3E}">
        <p14:creationId xmlns:p14="http://schemas.microsoft.com/office/powerpoint/2010/main" val="3411593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6695" indent="-226695">
              <a:spcBef>
                <a:spcPct val="20000"/>
              </a:spcBef>
              <a:buFont typeface="Arial"/>
              <a:buChar char="•"/>
            </a:pPr>
            <a:r>
              <a:rPr lang="en-US" dirty="0"/>
              <a:t>Set up easy access to important guidance documents</a:t>
            </a:r>
          </a:p>
          <a:p>
            <a:pPr marL="570865" lvl="1" indent="-224790">
              <a:spcBef>
                <a:spcPct val="20000"/>
              </a:spcBef>
              <a:buFont typeface="Arial"/>
              <a:buChar char="•"/>
            </a:pPr>
            <a:r>
              <a:rPr lang="en-US" dirty="0"/>
              <a:t>Bookmark in browser</a:t>
            </a:r>
            <a:endParaRPr lang="en-US" dirty="0">
              <a:cs typeface="Calibri"/>
            </a:endParaRPr>
          </a:p>
          <a:p>
            <a:pPr marL="570865" lvl="1" indent="-224790">
              <a:spcBef>
                <a:spcPct val="20000"/>
              </a:spcBef>
              <a:buFont typeface="Arial"/>
              <a:buChar char="•"/>
            </a:pPr>
            <a:r>
              <a:rPr lang="en-US" dirty="0"/>
              <a:t>Print and create a binder or display in room</a:t>
            </a:r>
            <a:endParaRPr lang="en-US" dirty="0">
              <a:cs typeface="Calibri"/>
            </a:endParaRPr>
          </a:p>
          <a:p>
            <a:pPr marL="570865" lvl="1" indent="-224790">
              <a:spcBef>
                <a:spcPct val="20000"/>
              </a:spcBef>
              <a:buFont typeface="Arial"/>
              <a:buChar char="•"/>
            </a:pPr>
            <a:endParaRPr lang="en-US" dirty="0">
              <a:cs typeface="Calibri"/>
            </a:endParaRPr>
          </a:p>
          <a:p>
            <a:pPr marL="171450" indent="-171450">
              <a:buFont typeface="Arial"/>
              <a:buChar char="•"/>
            </a:pPr>
            <a:r>
              <a:rPr lang="en-US" dirty="0"/>
              <a:t>Set up a system of including students in goal setting and progress monitoring</a:t>
            </a:r>
          </a:p>
          <a:p>
            <a:pPr marL="628650" lvl="1" indent="-171450">
              <a:buFont typeface="Arial"/>
              <a:buChar char="•"/>
            </a:pPr>
            <a:r>
              <a:rPr lang="en-US" dirty="0"/>
              <a:t>SMART goals- weekly, monthly, quarterly</a:t>
            </a:r>
          </a:p>
          <a:p>
            <a:pPr marL="628650" lvl="1" indent="-171450">
              <a:buFont typeface="Arial"/>
              <a:buChar char="•"/>
            </a:pPr>
            <a:r>
              <a:rPr lang="en-US" dirty="0"/>
              <a:t>Periodic check-ins (can be with a partner, doesn’t have to be with you)</a:t>
            </a:r>
          </a:p>
          <a:p>
            <a:pPr marL="570865" lvl="1" indent="-224790">
              <a:spcBef>
                <a:spcPct val="20000"/>
              </a:spcBef>
              <a:buFont typeface="Arial"/>
              <a:buChar char="•"/>
            </a:pPr>
            <a:endParaRPr lang="en-US" dirty="0">
              <a:cs typeface="Calibri"/>
            </a:endParaRPr>
          </a:p>
          <a:p>
            <a:pPr marL="570865" lvl="1" indent="-224790">
              <a:spcBef>
                <a:spcPct val="20000"/>
              </a:spcBef>
              <a:buFont typeface="Arial"/>
              <a:buChar char="•"/>
            </a:pPr>
            <a:endParaRPr lang="en-US" dirty="0">
              <a:cs typeface="Calibri"/>
            </a:endParaRPr>
          </a:p>
        </p:txBody>
      </p:sp>
      <p:sp>
        <p:nvSpPr>
          <p:cNvPr id="4" name="Slide Number Placeholder 3"/>
          <p:cNvSpPr>
            <a:spLocks noGrp="1"/>
          </p:cNvSpPr>
          <p:nvPr>
            <p:ph type="sldNum" sz="quarter" idx="5"/>
          </p:nvPr>
        </p:nvSpPr>
        <p:spPr/>
        <p:txBody>
          <a:bodyPr/>
          <a:lstStyle/>
          <a:p>
            <a:fld id="{E46FAFF5-8814-4FC0-90A5-71DA89CB2335}" type="slidenum">
              <a:rPr lang="en-US"/>
              <a:t>21</a:t>
            </a:fld>
            <a:endParaRPr lang="en-US"/>
          </a:p>
        </p:txBody>
      </p:sp>
    </p:spTree>
    <p:extLst>
      <p:ext uri="{BB962C8B-B14F-4D97-AF65-F5344CB8AC3E}">
        <p14:creationId xmlns:p14="http://schemas.microsoft.com/office/powerpoint/2010/main" val="3136072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fld id="{A88EB8E9-7E05-4C60-A58D-798732DD5BFE}" type="slidenum">
              <a:rPr lang="en-US" smtClean="0"/>
              <a:t>2</a:t>
            </a:fld>
            <a:endParaRPr lang="en-US"/>
          </a:p>
        </p:txBody>
      </p:sp>
      <p:sp>
        <p:nvSpPr>
          <p:cNvPr id="5" name="Date Placeholder 4">
            <a:extLst>
              <a:ext uri="{FF2B5EF4-FFF2-40B4-BE49-F238E27FC236}">
                <a16:creationId xmlns:a16="http://schemas.microsoft.com/office/drawing/2014/main" id="{F6681ABD-B240-44EC-B2A8-4DFB7304212D}"/>
              </a:ext>
            </a:extLst>
          </p:cNvPr>
          <p:cNvSpPr>
            <a:spLocks noGrp="1"/>
          </p:cNvSpPr>
          <p:nvPr>
            <p:ph type="dt" idx="1"/>
          </p:nvPr>
        </p:nvSpPr>
        <p:spPr/>
        <p:txBody>
          <a:bodyPr/>
          <a:lstStyle/>
          <a:p>
            <a:fld id="{16919A03-ECE2-4DEE-80F6-CEB38514F6D4}" type="datetime6">
              <a:rPr lang="en-US" smtClean="0"/>
              <a:t>November 21</a:t>
            </a:fld>
            <a:endParaRPr lang="en-US"/>
          </a:p>
        </p:txBody>
      </p:sp>
    </p:spTree>
    <p:extLst>
      <p:ext uri="{BB962C8B-B14F-4D97-AF65-F5344CB8AC3E}">
        <p14:creationId xmlns:p14="http://schemas.microsoft.com/office/powerpoint/2010/main" val="249978220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Each standard contains a description.</a:t>
            </a:r>
          </a:p>
          <a:p>
            <a:r>
              <a:rPr lang="en-US">
                <a:cs typeface="Calibri"/>
              </a:rPr>
              <a:t>Further broken down into Student Outcomes and then multiple Evidence-Based Practices for each outcome</a:t>
            </a:r>
          </a:p>
        </p:txBody>
      </p:sp>
      <p:sp>
        <p:nvSpPr>
          <p:cNvPr id="4" name="Slide Number Placeholder 3"/>
          <p:cNvSpPr>
            <a:spLocks noGrp="1"/>
          </p:cNvSpPr>
          <p:nvPr>
            <p:ph type="sldNum" sz="quarter" idx="5"/>
          </p:nvPr>
        </p:nvSpPr>
        <p:spPr/>
        <p:txBody>
          <a:bodyPr/>
          <a:lstStyle/>
          <a:p>
            <a:fld id="{E46FAFF5-8814-4FC0-90A5-71DA89CB2335}" type="slidenum">
              <a:rPr lang="en-US"/>
              <a:t>6</a:t>
            </a:fld>
            <a:endParaRPr lang="en-US"/>
          </a:p>
        </p:txBody>
      </p:sp>
    </p:spTree>
    <p:extLst>
      <p:ext uri="{BB962C8B-B14F-4D97-AF65-F5344CB8AC3E}">
        <p14:creationId xmlns:p14="http://schemas.microsoft.com/office/powerpoint/2010/main" val="352043483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Explains the format of the rest of presentation</a:t>
            </a:r>
          </a:p>
        </p:txBody>
      </p:sp>
      <p:sp>
        <p:nvSpPr>
          <p:cNvPr id="4" name="Slide Number Placeholder 3"/>
          <p:cNvSpPr>
            <a:spLocks noGrp="1"/>
          </p:cNvSpPr>
          <p:nvPr>
            <p:ph type="sldNum" sz="quarter" idx="5"/>
          </p:nvPr>
        </p:nvSpPr>
        <p:spPr/>
        <p:txBody>
          <a:bodyPr/>
          <a:lstStyle/>
          <a:p>
            <a:fld id="{58BEB824-EDCF-4D11-B2F5-A97401EA8643}" type="slidenum">
              <a:rPr lang="en-US"/>
              <a:t>7</a:t>
            </a:fld>
            <a:endParaRPr lang="en-US"/>
          </a:p>
        </p:txBody>
      </p:sp>
    </p:spTree>
    <p:extLst>
      <p:ext uri="{BB962C8B-B14F-4D97-AF65-F5344CB8AC3E}">
        <p14:creationId xmlns:p14="http://schemas.microsoft.com/office/powerpoint/2010/main" val="14242714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Left side- NCTM Effective Mathematics Teaching Practices, Right Side- Aligning NAGC's Gifted Programming Standards</a:t>
            </a:r>
          </a:p>
          <a:p>
            <a:endParaRPr lang="en-US" dirty="0"/>
          </a:p>
          <a:p>
            <a:r>
              <a:rPr lang="en-US" dirty="0"/>
              <a:t> Taking this a step further- students should be setting goals, designing essential questions together, deciding what goals they have as individuals and as a class for the work they are doing</a:t>
            </a:r>
            <a:endParaRPr lang="en-US" dirty="0">
              <a:cs typeface="Calibri" panose="020F0502020204030204"/>
            </a:endParaRPr>
          </a:p>
        </p:txBody>
      </p:sp>
      <p:sp>
        <p:nvSpPr>
          <p:cNvPr id="4" name="Slide Number Placeholder 3"/>
          <p:cNvSpPr>
            <a:spLocks noGrp="1"/>
          </p:cNvSpPr>
          <p:nvPr>
            <p:ph type="sldNum" sz="quarter" idx="5"/>
          </p:nvPr>
        </p:nvSpPr>
        <p:spPr/>
        <p:txBody>
          <a:bodyPr/>
          <a:lstStyle/>
          <a:p>
            <a:fld id="{E46FAFF5-8814-4FC0-90A5-71DA89CB2335}" type="slidenum">
              <a:rPr lang="en-US"/>
              <a:t>8</a:t>
            </a:fld>
            <a:endParaRPr lang="en-US"/>
          </a:p>
        </p:txBody>
      </p:sp>
    </p:spTree>
    <p:extLst>
      <p:ext uri="{BB962C8B-B14F-4D97-AF65-F5344CB8AC3E}">
        <p14:creationId xmlns:p14="http://schemas.microsoft.com/office/powerpoint/2010/main" val="13528165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on Growth Mindset</a:t>
            </a:r>
          </a:p>
        </p:txBody>
      </p:sp>
      <p:sp>
        <p:nvSpPr>
          <p:cNvPr id="4" name="Slide Number Placeholder 3"/>
          <p:cNvSpPr>
            <a:spLocks noGrp="1"/>
          </p:cNvSpPr>
          <p:nvPr>
            <p:ph type="sldNum" sz="quarter" idx="5"/>
          </p:nvPr>
        </p:nvSpPr>
        <p:spPr/>
        <p:txBody>
          <a:bodyPr/>
          <a:lstStyle/>
          <a:p>
            <a:fld id="{E46FAFF5-8814-4FC0-90A5-71DA89CB2335}" type="slidenum">
              <a:rPr lang="en-US"/>
              <a:t>9</a:t>
            </a:fld>
            <a:endParaRPr lang="en-US"/>
          </a:p>
        </p:txBody>
      </p:sp>
    </p:spTree>
    <p:extLst>
      <p:ext uri="{BB962C8B-B14F-4D97-AF65-F5344CB8AC3E}">
        <p14:creationId xmlns:p14="http://schemas.microsoft.com/office/powerpoint/2010/main" val="29138235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58BEB824-EDCF-4D11-B2F5-A97401EA8643}" type="slidenum">
              <a:rPr lang="en-US"/>
              <a:t>10</a:t>
            </a:fld>
            <a:endParaRPr lang="en-US"/>
          </a:p>
        </p:txBody>
      </p:sp>
    </p:spTree>
    <p:extLst>
      <p:ext uri="{BB962C8B-B14F-4D97-AF65-F5344CB8AC3E}">
        <p14:creationId xmlns:p14="http://schemas.microsoft.com/office/powerpoint/2010/main" val="24984334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Social skills aren't always inherent. We need to help students develop these skills in the context of our learning. Students need opportunities to question, explain thinking, and experience productive struggle together</a:t>
            </a:r>
            <a:endParaRPr lang="en-US" dirty="0"/>
          </a:p>
        </p:txBody>
      </p:sp>
      <p:sp>
        <p:nvSpPr>
          <p:cNvPr id="4" name="Slide Number Placeholder 3"/>
          <p:cNvSpPr>
            <a:spLocks noGrp="1"/>
          </p:cNvSpPr>
          <p:nvPr>
            <p:ph type="sldNum" sz="quarter" idx="5"/>
          </p:nvPr>
        </p:nvSpPr>
        <p:spPr/>
        <p:txBody>
          <a:bodyPr/>
          <a:lstStyle/>
          <a:p>
            <a:fld id="{E46FAFF5-8814-4FC0-90A5-71DA89CB2335}" type="slidenum">
              <a:rPr lang="en-US"/>
              <a:t>12</a:t>
            </a:fld>
            <a:endParaRPr lang="en-US"/>
          </a:p>
        </p:txBody>
      </p:sp>
    </p:spTree>
    <p:extLst>
      <p:ext uri="{BB962C8B-B14F-4D97-AF65-F5344CB8AC3E}">
        <p14:creationId xmlns:p14="http://schemas.microsoft.com/office/powerpoint/2010/main" val="39539914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Assess and advance connected to reveal and address</a:t>
            </a:r>
          </a:p>
          <a:p>
            <a:r>
              <a:rPr lang="en-US" dirty="0"/>
              <a:t>Might be helpful to display a bank of questions or question stems for yourself and for students</a:t>
            </a:r>
          </a:p>
        </p:txBody>
      </p:sp>
      <p:sp>
        <p:nvSpPr>
          <p:cNvPr id="4" name="Slide Number Placeholder 3"/>
          <p:cNvSpPr>
            <a:spLocks noGrp="1"/>
          </p:cNvSpPr>
          <p:nvPr>
            <p:ph type="sldNum" sz="quarter" idx="5"/>
          </p:nvPr>
        </p:nvSpPr>
        <p:spPr/>
        <p:txBody>
          <a:bodyPr/>
          <a:lstStyle/>
          <a:p>
            <a:fld id="{E46FAFF5-8814-4FC0-90A5-71DA89CB2335}" type="slidenum">
              <a:rPr lang="en-US"/>
              <a:t>13</a:t>
            </a:fld>
            <a:endParaRPr lang="en-US"/>
          </a:p>
        </p:txBody>
      </p:sp>
    </p:spTree>
    <p:extLst>
      <p:ext uri="{BB962C8B-B14F-4D97-AF65-F5344CB8AC3E}">
        <p14:creationId xmlns:p14="http://schemas.microsoft.com/office/powerpoint/2010/main" val="129455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4794456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A screen shot of a person&#10;&#10;Description automatically generated">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00">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200" b="1">
                <a:solidFill>
                  <a:srgbClr val="C00000"/>
                </a:solidFill>
              </a:defRPr>
            </a:lvl1pPr>
          </a:lstStyle>
          <a:p>
            <a:r>
              <a:rPr lang="en-US"/>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1407703A-D6B9-43B3-B974-1F517A402FCB}"/>
              </a:ext>
            </a:extLst>
          </p:cNvPr>
          <p:cNvSpPr>
            <a:spLocks noGrp="1"/>
          </p:cNvSpPr>
          <p:nvPr>
            <p:ph type="sldNum" sz="quarter" idx="12"/>
          </p:nvPr>
        </p:nvSpPr>
        <p:spPr>
          <a:xfrm>
            <a:off x="11586758" y="6412643"/>
            <a:ext cx="541743" cy="384382"/>
          </a:xfrm>
          <a:prstGeom prst="rect">
            <a:avLst/>
          </a:prstGeom>
        </p:spPr>
        <p:txBody>
          <a:bodyPr/>
          <a:lstStyle>
            <a:lvl1pPr>
              <a:defRPr sz="20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457203"/>
            <a:ext cx="10972800" cy="641201"/>
          </a:xfrm>
        </p:spPr>
        <p:txBody>
          <a:bodyPr>
            <a:spAutoFit/>
          </a:bodyPr>
          <a:lstStyle>
            <a:lvl1pPr>
              <a:defRPr sz="4200" b="1">
                <a:solidFill>
                  <a:srgbClr val="C00000"/>
                </a:solidFill>
              </a:defRPr>
            </a:lvl1pPr>
          </a:lstStyle>
          <a:p>
            <a:r>
              <a:rPr lang="en-US"/>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10098882"/>
      </p:ext>
    </p:extLst>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 y="1"/>
            <a:ext cx="12191998" cy="6857999"/>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200" b="1">
                <a:solidFill>
                  <a:schemeClr val="bg1"/>
                </a:solidFill>
              </a:defRPr>
            </a:lvl1pPr>
          </a:lstStyle>
          <a:p>
            <a:r>
              <a:rPr lang="en-US" dirty="0"/>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00">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dirty="0"/>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200" b="1">
                <a:solidFill>
                  <a:srgbClr val="C00000"/>
                </a:solidFill>
              </a:defRPr>
            </a:lvl1pPr>
          </a:lstStyle>
          <a:p>
            <a:r>
              <a:rPr lang="en-US" dirty="0"/>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Slide Number Placeholder 5">
            <a:extLst>
              <a:ext uri="{FF2B5EF4-FFF2-40B4-BE49-F238E27FC236}">
                <a16:creationId xmlns:a16="http://schemas.microsoft.com/office/drawing/2014/main" id="{43A69C57-A96E-4D28-B89E-61FE079DD911}"/>
              </a:ext>
            </a:extLst>
          </p:cNvPr>
          <p:cNvSpPr>
            <a:spLocks noGrp="1"/>
          </p:cNvSpPr>
          <p:nvPr>
            <p:ph type="sldNum" sz="quarter" idx="12"/>
          </p:nvPr>
        </p:nvSpPr>
        <p:spPr>
          <a:xfrm>
            <a:off x="11609917" y="6432548"/>
            <a:ext cx="550333" cy="304271"/>
          </a:xfrm>
          <a:prstGeom prst="rect">
            <a:avLst/>
          </a:prstGeom>
        </p:spPr>
        <p:txBody>
          <a:bodyPr/>
          <a:lstStyle>
            <a:lvl1pPr>
              <a:defRPr sz="2000">
                <a:solidFill>
                  <a:schemeClr val="bg1">
                    <a:lumMod val="95000"/>
                  </a:schemeClr>
                </a:solidFill>
                <a:latin typeface="Arial" panose="020B0604020202020204" pitchFamily="34" charset="0"/>
                <a:cs typeface="Arial" panose="020B0604020202020204" pitchFamily="34" charset="0"/>
              </a:defRPr>
            </a:lvl1pPr>
          </a:lstStyle>
          <a:p>
            <a:fld id="{6BA907D1-9C08-47F3-B047-6197268ACA7D}" type="slidenum">
              <a:rPr lang="en-US" smtClean="0"/>
              <a:pPr/>
              <a:t>‹#›</a:t>
            </a:fld>
            <a:endParaRPr lang="en-US" dirty="0"/>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C8FB155-01D8-794A-A604-83588E7638F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 y="0"/>
            <a:ext cx="12191997" cy="6857998"/>
          </a:xfrm>
          <a:prstGeom prst="rect">
            <a:avLst/>
          </a:prstGeom>
        </p:spPr>
      </p:pic>
      <p:sp>
        <p:nvSpPr>
          <p:cNvPr id="2" name="Title 1"/>
          <p:cNvSpPr>
            <a:spLocks noGrp="1"/>
          </p:cNvSpPr>
          <p:nvPr>
            <p:ph type="ctrTitle"/>
          </p:nvPr>
        </p:nvSpPr>
        <p:spPr>
          <a:xfrm>
            <a:off x="206396" y="446830"/>
            <a:ext cx="10363200" cy="641201"/>
          </a:xfrm>
        </p:spPr>
        <p:txBody>
          <a:bodyPr lIns="0" tIns="0" rIns="0" bIns="0" anchor="b" anchorCtr="0">
            <a:spAutoFit/>
          </a:bodyPr>
          <a:lstStyle>
            <a:lvl1pPr algn="l">
              <a:defRPr sz="4200" b="1">
                <a:solidFill>
                  <a:schemeClr val="bg1"/>
                </a:solidFill>
              </a:defRPr>
            </a:lvl1pPr>
          </a:lstStyle>
          <a:p>
            <a:r>
              <a:rPr lang="en-US"/>
              <a:t>Click to edit Master title style</a:t>
            </a:r>
          </a:p>
        </p:txBody>
      </p:sp>
      <p:sp>
        <p:nvSpPr>
          <p:cNvPr id="3" name="Subtitle 2"/>
          <p:cNvSpPr>
            <a:spLocks noGrp="1"/>
          </p:cNvSpPr>
          <p:nvPr>
            <p:ph type="subTitle" idx="1"/>
          </p:nvPr>
        </p:nvSpPr>
        <p:spPr>
          <a:xfrm>
            <a:off x="206396" y="5654136"/>
            <a:ext cx="8534400" cy="436017"/>
          </a:xfrm>
        </p:spPr>
        <p:txBody>
          <a:bodyPr lIns="0" tIns="0" rIns="0" bIns="0" anchor="t" anchorCtr="0">
            <a:spAutoFit/>
          </a:bodyPr>
          <a:lstStyle>
            <a:lvl1pPr marL="0" indent="0" algn="l">
              <a:buNone/>
              <a:defRPr sz="2800">
                <a:solidFill>
                  <a:srgbClr val="CD0920"/>
                </a:solidFill>
              </a:defRPr>
            </a:lvl1pPr>
            <a:lvl2pPr marL="457159" indent="0" algn="ctr">
              <a:buNone/>
              <a:defRPr>
                <a:solidFill>
                  <a:schemeClr val="tx1">
                    <a:tint val="75000"/>
                  </a:schemeClr>
                </a:solidFill>
              </a:defRPr>
            </a:lvl2pPr>
            <a:lvl3pPr marL="914318" indent="0" algn="ctr">
              <a:buNone/>
              <a:defRPr>
                <a:solidFill>
                  <a:schemeClr val="tx1">
                    <a:tint val="75000"/>
                  </a:schemeClr>
                </a:solidFill>
              </a:defRPr>
            </a:lvl3pPr>
            <a:lvl4pPr marL="1371477" indent="0" algn="ctr">
              <a:buNone/>
              <a:defRPr>
                <a:solidFill>
                  <a:schemeClr val="tx1">
                    <a:tint val="75000"/>
                  </a:schemeClr>
                </a:solidFill>
              </a:defRPr>
            </a:lvl4pPr>
            <a:lvl5pPr marL="1828635" indent="0" algn="ctr">
              <a:buNone/>
              <a:defRPr>
                <a:solidFill>
                  <a:schemeClr val="tx1">
                    <a:tint val="75000"/>
                  </a:schemeClr>
                </a:solidFill>
              </a:defRPr>
            </a:lvl5pPr>
            <a:lvl6pPr marL="2285794" indent="0" algn="ctr">
              <a:buNone/>
              <a:defRPr>
                <a:solidFill>
                  <a:schemeClr val="tx1">
                    <a:tint val="75000"/>
                  </a:schemeClr>
                </a:solidFill>
              </a:defRPr>
            </a:lvl6pPr>
            <a:lvl7pPr marL="2742953" indent="0" algn="ctr">
              <a:buNone/>
              <a:defRPr>
                <a:solidFill>
                  <a:schemeClr val="tx1">
                    <a:tint val="75000"/>
                  </a:schemeClr>
                </a:solidFill>
              </a:defRPr>
            </a:lvl7pPr>
            <a:lvl8pPr marL="3200112" indent="0" algn="ctr">
              <a:buNone/>
              <a:defRPr>
                <a:solidFill>
                  <a:schemeClr val="tx1">
                    <a:tint val="75000"/>
                  </a:schemeClr>
                </a:solidFill>
              </a:defRPr>
            </a:lvl8pPr>
            <a:lvl9pPr marL="3657271" indent="0" algn="ctr">
              <a:buNone/>
              <a:defRPr>
                <a:solidFill>
                  <a:schemeClr val="tx1">
                    <a:tint val="75000"/>
                  </a:schemeClr>
                </a:solidFill>
              </a:defRPr>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6" name="Picture 5" descr="A close up of a logo&#10;&#10;Description automatically generated">
            <a:extLst>
              <a:ext uri="{FF2B5EF4-FFF2-40B4-BE49-F238E27FC236}">
                <a16:creationId xmlns:a16="http://schemas.microsoft.com/office/drawing/2014/main" id="{E38958F0-E22B-4844-AC19-7C0D6F375069}"/>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6144003"/>
            <a:ext cx="12192000" cy="717550"/>
          </a:xfrm>
          <a:prstGeom prst="rect">
            <a:avLst/>
          </a:prstGeom>
        </p:spPr>
      </p:pic>
      <p:sp>
        <p:nvSpPr>
          <p:cNvPr id="2" name="Title 1"/>
          <p:cNvSpPr>
            <a:spLocks noGrp="1"/>
          </p:cNvSpPr>
          <p:nvPr>
            <p:ph type="title"/>
          </p:nvPr>
        </p:nvSpPr>
        <p:spPr>
          <a:xfrm>
            <a:off x="609600" y="457203"/>
            <a:ext cx="10972800" cy="641201"/>
          </a:xfrm>
        </p:spPr>
        <p:txBody>
          <a:bodyPr>
            <a:spAutoFit/>
          </a:bodyPr>
          <a:lstStyle>
            <a:lvl1pPr>
              <a:defRPr sz="4200" b="1">
                <a:solidFill>
                  <a:srgbClr val="C00000"/>
                </a:solidFill>
              </a:defRPr>
            </a:lvl1pPr>
          </a:lstStyle>
          <a:p>
            <a:r>
              <a:rPr lang="en-US"/>
              <a:t>Click to edit Master title style</a:t>
            </a:r>
          </a:p>
        </p:txBody>
      </p:sp>
      <p:sp>
        <p:nvSpPr>
          <p:cNvPr id="3" name="Content Placeholder 2"/>
          <p:cNvSpPr>
            <a:spLocks noGrp="1"/>
          </p:cNvSpPr>
          <p:nvPr>
            <p:ph idx="1"/>
          </p:nvPr>
        </p:nvSpPr>
        <p:spPr>
          <a:xfrm>
            <a:off x="609600" y="1257154"/>
            <a:ext cx="10972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Slide Number Placeholder 5">
            <a:extLst>
              <a:ext uri="{FF2B5EF4-FFF2-40B4-BE49-F238E27FC236}">
                <a16:creationId xmlns:a16="http://schemas.microsoft.com/office/drawing/2014/main" id="{7E542AD2-FBBA-4DE2-80FE-7A2CB7F8A796}"/>
              </a:ext>
            </a:extLst>
          </p:cNvPr>
          <p:cNvSpPr>
            <a:spLocks noGrp="1"/>
          </p:cNvSpPr>
          <p:nvPr>
            <p:ph type="sldNum" sz="quarter" idx="12"/>
          </p:nvPr>
        </p:nvSpPr>
        <p:spPr>
          <a:xfrm>
            <a:off x="11508441" y="6400797"/>
            <a:ext cx="668618" cy="384382"/>
          </a:xfrm>
          <a:prstGeom prst="rect">
            <a:avLst/>
          </a:prstGeom>
        </p:spPr>
        <p:txBody>
          <a:bodyPr/>
          <a:lstStyle>
            <a:lvl1pPr>
              <a:defRPr sz="2000">
                <a:solidFill>
                  <a:schemeClr val="bg1">
                    <a:lumMod val="95000"/>
                  </a:schemeClr>
                </a:solidFill>
                <a:latin typeface="Arial" panose="020B0604020202020204" pitchFamily="34" charset="0"/>
                <a:cs typeface="Arial" panose="020B0604020202020204" pitchFamily="34" charset="0"/>
              </a:defRPr>
            </a:lvl1pPr>
          </a:lstStyle>
          <a:p>
            <a:fld id="{79463015-ABDD-44E9-850F-7B4794200E02}" type="slidenum">
              <a:rPr lang="en-US" smtClean="0"/>
              <a:pPr/>
              <a:t>‹#›</a:t>
            </a:fld>
            <a:endParaRPr lang="en-US"/>
          </a:p>
        </p:txBody>
      </p:sp>
    </p:spTree>
  </p:cSld>
  <p:clrMapOvr>
    <a:masterClrMapping/>
  </p:clrMapOvr>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6CE7D5-CF57-46EF-B807-FDD0502418D4}"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46CE7D5-CF57-46EF-B807-FDD0502418D4}" type="datetimeFigureOut">
              <a:rPr lang="en-US" smtClean="0"/>
              <a:t>11/22/2021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46CE7D5-CF57-46EF-B807-FDD0502418D4}"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46CE7D5-CF57-46EF-B807-FDD0502418D4}" type="datetimeFigureOut">
              <a:rPr lang="en-US" smtClean="0"/>
              <a:t>11/22/2021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46CE7D5-CF57-46EF-B807-FDD0502418D4}" type="datetimeFigureOut">
              <a:rPr lang="en-US" smtClean="0"/>
              <a:t>11/22/2021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46CE7D5-CF57-46EF-B807-FDD0502418D4}" type="datetimeFigureOut">
              <a:rPr lang="en-US" smtClean="0"/>
              <a:t>11/22/2021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46CE7D5-CF57-46EF-B807-FDD0502418D4}" type="datetimeFigureOut">
              <a:rPr lang="en-US" smtClean="0"/>
              <a:t>11/22/2021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7.xml"/><Relationship Id="rId2" Type="http://schemas.openxmlformats.org/officeDocument/2006/relationships/slideLayout" Target="../slideLayouts/slideLayout16.xml"/><Relationship Id="rId1" Type="http://schemas.openxmlformats.org/officeDocument/2006/relationships/slideLayout" Target="../slideLayouts/slideLayout15.xml"/><Relationship Id="rId5" Type="http://schemas.openxmlformats.org/officeDocument/2006/relationships/theme" Target="../theme/theme3.xml"/><Relationship Id="rId4" Type="http://schemas.openxmlformats.org/officeDocument/2006/relationships/slideLayout" Target="../slideLayouts/slideLayout1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11/22/2021</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457159" rtl="0" eaLnBrk="1" latinLnBrk="0" hangingPunct="1">
        <a:spcBef>
          <a:spcPct val="0"/>
        </a:spcBef>
        <a:buNone/>
        <a:defRPr sz="4200"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0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0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0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0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0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00" kern="1200">
          <a:solidFill>
            <a:schemeClr val="tx1"/>
          </a:solidFill>
          <a:latin typeface="+mn-lt"/>
          <a:ea typeface="+mn-ea"/>
          <a:cs typeface="+mn-cs"/>
        </a:defRPr>
      </a:lvl1pPr>
      <a:lvl2pPr marL="457159" algn="l" defTabSz="457159" rtl="0" eaLnBrk="1" latinLnBrk="0" hangingPunct="1">
        <a:defRPr sz="1700" kern="1200">
          <a:solidFill>
            <a:schemeClr val="tx1"/>
          </a:solidFill>
          <a:latin typeface="+mn-lt"/>
          <a:ea typeface="+mn-ea"/>
          <a:cs typeface="+mn-cs"/>
        </a:defRPr>
      </a:lvl2pPr>
      <a:lvl3pPr marL="914318" algn="l" defTabSz="457159" rtl="0" eaLnBrk="1" latinLnBrk="0" hangingPunct="1">
        <a:defRPr sz="1700" kern="1200">
          <a:solidFill>
            <a:schemeClr val="tx1"/>
          </a:solidFill>
          <a:latin typeface="+mn-lt"/>
          <a:ea typeface="+mn-ea"/>
          <a:cs typeface="+mn-cs"/>
        </a:defRPr>
      </a:lvl3pPr>
      <a:lvl4pPr marL="1371477" algn="l" defTabSz="457159" rtl="0" eaLnBrk="1" latinLnBrk="0" hangingPunct="1">
        <a:defRPr sz="1700" kern="1200">
          <a:solidFill>
            <a:schemeClr val="tx1"/>
          </a:solidFill>
          <a:latin typeface="+mn-lt"/>
          <a:ea typeface="+mn-ea"/>
          <a:cs typeface="+mn-cs"/>
        </a:defRPr>
      </a:lvl4pPr>
      <a:lvl5pPr marL="1828635" algn="l" defTabSz="457159" rtl="0" eaLnBrk="1" latinLnBrk="0" hangingPunct="1">
        <a:defRPr sz="1700" kern="1200">
          <a:solidFill>
            <a:schemeClr val="tx1"/>
          </a:solidFill>
          <a:latin typeface="+mn-lt"/>
          <a:ea typeface="+mn-ea"/>
          <a:cs typeface="+mn-cs"/>
        </a:defRPr>
      </a:lvl5pPr>
      <a:lvl6pPr marL="2285794" algn="l" defTabSz="457159" rtl="0" eaLnBrk="1" latinLnBrk="0" hangingPunct="1">
        <a:defRPr sz="1700" kern="1200">
          <a:solidFill>
            <a:schemeClr val="tx1"/>
          </a:solidFill>
          <a:latin typeface="+mn-lt"/>
          <a:ea typeface="+mn-ea"/>
          <a:cs typeface="+mn-cs"/>
        </a:defRPr>
      </a:lvl6pPr>
      <a:lvl7pPr marL="2742953" algn="l" defTabSz="457159" rtl="0" eaLnBrk="1" latinLnBrk="0" hangingPunct="1">
        <a:defRPr sz="1700" kern="1200">
          <a:solidFill>
            <a:schemeClr val="tx1"/>
          </a:solidFill>
          <a:latin typeface="+mn-lt"/>
          <a:ea typeface="+mn-ea"/>
          <a:cs typeface="+mn-cs"/>
        </a:defRPr>
      </a:lvl7pPr>
      <a:lvl8pPr marL="3200112" algn="l" defTabSz="457159" rtl="0" eaLnBrk="1" latinLnBrk="0" hangingPunct="1">
        <a:defRPr sz="1700" kern="1200">
          <a:solidFill>
            <a:schemeClr val="tx1"/>
          </a:solidFill>
          <a:latin typeface="+mn-lt"/>
          <a:ea typeface="+mn-ea"/>
          <a:cs typeface="+mn-cs"/>
        </a:defRPr>
      </a:lvl8pPr>
      <a:lvl9pPr marL="3657271" algn="l" defTabSz="457159" rtl="0" eaLnBrk="1" latinLnBrk="0" hangingPunct="1">
        <a:defRPr sz="1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457200"/>
            <a:ext cx="10972800" cy="681836"/>
          </a:xfrm>
          <a:prstGeom prst="rect">
            <a:avLst/>
          </a:prstGeom>
        </p:spPr>
        <p:txBody>
          <a:bodyPr vert="horz" lIns="0" tIns="0" rIns="0" bIns="0" rtlCol="0" anchor="t" anchorCtr="0">
            <a:noAutofit/>
          </a:bodyPr>
          <a:lstStyle/>
          <a:p>
            <a:r>
              <a:rPr lang="en-US"/>
              <a:t>Click to edit Master title style</a:t>
            </a:r>
          </a:p>
        </p:txBody>
      </p:sp>
      <p:sp>
        <p:nvSpPr>
          <p:cNvPr id="3" name="Text Placeholder 2"/>
          <p:cNvSpPr>
            <a:spLocks noGrp="1"/>
          </p:cNvSpPr>
          <p:nvPr>
            <p:ph type="body" idx="1"/>
          </p:nvPr>
        </p:nvSpPr>
        <p:spPr>
          <a:xfrm>
            <a:off x="609600" y="1297789"/>
            <a:ext cx="10972800" cy="4525963"/>
          </a:xfrm>
          <a:prstGeom prst="rect">
            <a:avLst/>
          </a:prstGeom>
        </p:spPr>
        <p:txBody>
          <a:bodyPr vert="horz" lIns="0" tIns="0" rIns="0" bIns="0" rtlCol="0" anchor="t" anchorCtr="0">
            <a:no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75" r:id="rId1"/>
    <p:sldLayoutId id="2147483676" r:id="rId2"/>
    <p:sldLayoutId id="2147483673" r:id="rId3"/>
    <p:sldLayoutId id="2147483674" r:id="rId4"/>
  </p:sldLayoutIdLst>
  <mc:AlternateContent xmlns:mc="http://schemas.openxmlformats.org/markup-compatibility/2006" xmlns:p14="http://schemas.microsoft.com/office/powerpoint/2010/main">
    <mc:Choice Requires="p14">
      <p:transition spd="slow" p14:dur="1500">
        <p14:reveal dir="r"/>
      </p:transition>
    </mc:Choice>
    <mc:Fallback xmlns="">
      <p:transition spd="slow">
        <p:fade/>
      </p:transition>
    </mc:Fallback>
  </mc:AlternateContent>
  <p:hf hdr="0" ftr="0" dt="0"/>
  <p:txStyles>
    <p:titleStyle>
      <a:lvl1pPr algn="ctr" defTabSz="457159" rtl="0" eaLnBrk="1" latinLnBrk="0" hangingPunct="1">
        <a:spcBef>
          <a:spcPct val="0"/>
        </a:spcBef>
        <a:buNone/>
        <a:defRPr sz="4200" b="1" kern="1200">
          <a:solidFill>
            <a:srgbClr val="C00000"/>
          </a:solidFill>
          <a:latin typeface="Arial"/>
          <a:ea typeface="+mj-ea"/>
          <a:cs typeface="Arial"/>
        </a:defRPr>
      </a:lvl1pPr>
    </p:titleStyle>
    <p:bodyStyle>
      <a:lvl1pPr marL="226993" indent="-226993" algn="l" defTabSz="457159" rtl="0" eaLnBrk="1" latinLnBrk="0" hangingPunct="1">
        <a:spcBef>
          <a:spcPct val="20000"/>
        </a:spcBef>
        <a:buFont typeface="Arial"/>
        <a:buChar char="•"/>
        <a:defRPr sz="3200" kern="1200">
          <a:solidFill>
            <a:schemeClr val="tx1"/>
          </a:solidFill>
          <a:latin typeface="Arial"/>
          <a:ea typeface="+mn-ea"/>
          <a:cs typeface="Arial"/>
        </a:defRPr>
      </a:lvl1pPr>
      <a:lvl2pPr marL="571449" indent="-225404" algn="l" defTabSz="457159" rtl="0" eaLnBrk="1" latinLnBrk="0" hangingPunct="1">
        <a:spcBef>
          <a:spcPct val="20000"/>
        </a:spcBef>
        <a:buFont typeface="Arial"/>
        <a:buChar char="–"/>
        <a:defRPr sz="3200" kern="1200">
          <a:solidFill>
            <a:schemeClr val="tx1"/>
          </a:solidFill>
          <a:latin typeface="Arial"/>
          <a:ea typeface="+mn-ea"/>
          <a:cs typeface="Arial"/>
        </a:defRPr>
      </a:lvl2pPr>
      <a:lvl3pPr marL="1025432" indent="-228579" algn="l" defTabSz="457159" rtl="0" eaLnBrk="1" latinLnBrk="0" hangingPunct="1">
        <a:spcBef>
          <a:spcPct val="20000"/>
        </a:spcBef>
        <a:buFont typeface="Arial"/>
        <a:buChar char="•"/>
        <a:defRPr sz="3200" kern="1200">
          <a:solidFill>
            <a:schemeClr val="tx1"/>
          </a:solidFill>
          <a:latin typeface="Arial"/>
          <a:ea typeface="+mn-ea"/>
          <a:cs typeface="Arial"/>
        </a:defRPr>
      </a:lvl3pPr>
      <a:lvl4pPr marL="1490529" indent="-228579" algn="l" defTabSz="457159" rtl="0" eaLnBrk="1" latinLnBrk="0" hangingPunct="1">
        <a:spcBef>
          <a:spcPct val="20000"/>
        </a:spcBef>
        <a:buFont typeface="Arial"/>
        <a:buChar char="–"/>
        <a:defRPr sz="3200" kern="1200">
          <a:solidFill>
            <a:schemeClr val="tx1"/>
          </a:solidFill>
          <a:latin typeface="Arial"/>
          <a:ea typeface="+mn-ea"/>
          <a:cs typeface="Arial"/>
        </a:defRPr>
      </a:lvl4pPr>
      <a:lvl5pPr marL="1947688" indent="-228579" algn="l" defTabSz="457159" rtl="0" eaLnBrk="1" latinLnBrk="0" hangingPunct="1">
        <a:spcBef>
          <a:spcPct val="20000"/>
        </a:spcBef>
        <a:buFont typeface="Arial"/>
        <a:buChar char="»"/>
        <a:defRPr sz="3200" kern="1200">
          <a:solidFill>
            <a:schemeClr val="tx1"/>
          </a:solidFill>
          <a:latin typeface="Arial"/>
          <a:ea typeface="+mn-ea"/>
          <a:cs typeface="Arial"/>
        </a:defRPr>
      </a:lvl5pPr>
      <a:lvl6pPr marL="2514374" indent="-228579" algn="l" defTabSz="457159" rtl="0" eaLnBrk="1" latinLnBrk="0" hangingPunct="1">
        <a:spcBef>
          <a:spcPct val="20000"/>
        </a:spcBef>
        <a:buFont typeface="Arial"/>
        <a:buChar char="•"/>
        <a:defRPr sz="2000" kern="1200">
          <a:solidFill>
            <a:schemeClr val="tx1"/>
          </a:solidFill>
          <a:latin typeface="+mn-lt"/>
          <a:ea typeface="+mn-ea"/>
          <a:cs typeface="+mn-cs"/>
        </a:defRPr>
      </a:lvl6pPr>
      <a:lvl7pPr marL="2971533" indent="-228579" algn="l" defTabSz="457159" rtl="0" eaLnBrk="1" latinLnBrk="0" hangingPunct="1">
        <a:spcBef>
          <a:spcPct val="20000"/>
        </a:spcBef>
        <a:buFont typeface="Arial"/>
        <a:buChar char="•"/>
        <a:defRPr sz="2000" kern="1200">
          <a:solidFill>
            <a:schemeClr val="tx1"/>
          </a:solidFill>
          <a:latin typeface="+mn-lt"/>
          <a:ea typeface="+mn-ea"/>
          <a:cs typeface="+mn-cs"/>
        </a:defRPr>
      </a:lvl7pPr>
      <a:lvl8pPr marL="3428691" indent="-228579" algn="l" defTabSz="457159" rtl="0" eaLnBrk="1" latinLnBrk="0" hangingPunct="1">
        <a:spcBef>
          <a:spcPct val="20000"/>
        </a:spcBef>
        <a:buFont typeface="Arial"/>
        <a:buChar char="•"/>
        <a:defRPr sz="2000" kern="1200">
          <a:solidFill>
            <a:schemeClr val="tx1"/>
          </a:solidFill>
          <a:latin typeface="+mn-lt"/>
          <a:ea typeface="+mn-ea"/>
          <a:cs typeface="+mn-cs"/>
        </a:defRPr>
      </a:lvl8pPr>
      <a:lvl9pPr marL="3885850" indent="-228579" algn="l" defTabSz="4571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59" rtl="0" eaLnBrk="1" latinLnBrk="0" hangingPunct="1">
        <a:defRPr sz="1700" kern="1200">
          <a:solidFill>
            <a:schemeClr val="tx1"/>
          </a:solidFill>
          <a:latin typeface="+mn-lt"/>
          <a:ea typeface="+mn-ea"/>
          <a:cs typeface="+mn-cs"/>
        </a:defRPr>
      </a:lvl1pPr>
      <a:lvl2pPr marL="457159" algn="l" defTabSz="457159" rtl="0" eaLnBrk="1" latinLnBrk="0" hangingPunct="1">
        <a:defRPr sz="1700" kern="1200">
          <a:solidFill>
            <a:schemeClr val="tx1"/>
          </a:solidFill>
          <a:latin typeface="+mn-lt"/>
          <a:ea typeface="+mn-ea"/>
          <a:cs typeface="+mn-cs"/>
        </a:defRPr>
      </a:lvl2pPr>
      <a:lvl3pPr marL="914318" algn="l" defTabSz="457159" rtl="0" eaLnBrk="1" latinLnBrk="0" hangingPunct="1">
        <a:defRPr sz="1700" kern="1200">
          <a:solidFill>
            <a:schemeClr val="tx1"/>
          </a:solidFill>
          <a:latin typeface="+mn-lt"/>
          <a:ea typeface="+mn-ea"/>
          <a:cs typeface="+mn-cs"/>
        </a:defRPr>
      </a:lvl3pPr>
      <a:lvl4pPr marL="1371477" algn="l" defTabSz="457159" rtl="0" eaLnBrk="1" latinLnBrk="0" hangingPunct="1">
        <a:defRPr sz="1700" kern="1200">
          <a:solidFill>
            <a:schemeClr val="tx1"/>
          </a:solidFill>
          <a:latin typeface="+mn-lt"/>
          <a:ea typeface="+mn-ea"/>
          <a:cs typeface="+mn-cs"/>
        </a:defRPr>
      </a:lvl4pPr>
      <a:lvl5pPr marL="1828635" algn="l" defTabSz="457159" rtl="0" eaLnBrk="1" latinLnBrk="0" hangingPunct="1">
        <a:defRPr sz="1700" kern="1200">
          <a:solidFill>
            <a:schemeClr val="tx1"/>
          </a:solidFill>
          <a:latin typeface="+mn-lt"/>
          <a:ea typeface="+mn-ea"/>
          <a:cs typeface="+mn-cs"/>
        </a:defRPr>
      </a:lvl5pPr>
      <a:lvl6pPr marL="2285794" algn="l" defTabSz="457159" rtl="0" eaLnBrk="1" latinLnBrk="0" hangingPunct="1">
        <a:defRPr sz="1700" kern="1200">
          <a:solidFill>
            <a:schemeClr val="tx1"/>
          </a:solidFill>
          <a:latin typeface="+mn-lt"/>
          <a:ea typeface="+mn-ea"/>
          <a:cs typeface="+mn-cs"/>
        </a:defRPr>
      </a:lvl6pPr>
      <a:lvl7pPr marL="2742953" algn="l" defTabSz="457159" rtl="0" eaLnBrk="1" latinLnBrk="0" hangingPunct="1">
        <a:defRPr sz="1700" kern="1200">
          <a:solidFill>
            <a:schemeClr val="tx1"/>
          </a:solidFill>
          <a:latin typeface="+mn-lt"/>
          <a:ea typeface="+mn-ea"/>
          <a:cs typeface="+mn-cs"/>
        </a:defRPr>
      </a:lvl7pPr>
      <a:lvl8pPr marL="3200112" algn="l" defTabSz="457159" rtl="0" eaLnBrk="1" latinLnBrk="0" hangingPunct="1">
        <a:defRPr sz="1700" kern="1200">
          <a:solidFill>
            <a:schemeClr val="tx1"/>
          </a:solidFill>
          <a:latin typeface="+mn-lt"/>
          <a:ea typeface="+mn-ea"/>
          <a:cs typeface="+mn-cs"/>
        </a:defRPr>
      </a:lvl8pPr>
      <a:lvl9pPr marL="3657271" algn="l" defTabSz="457159"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15.sv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8" Type="http://schemas.openxmlformats.org/officeDocument/2006/relationships/image" Target="../media/image25.svg"/><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18.xml"/><Relationship Id="rId6" Type="http://schemas.openxmlformats.org/officeDocument/2006/relationships/image" Target="../media/image23.svg"/><Relationship Id="rId5" Type="http://schemas.openxmlformats.org/officeDocument/2006/relationships/image" Target="../media/image22.png"/><Relationship Id="rId10" Type="http://schemas.openxmlformats.org/officeDocument/2006/relationships/image" Target="../media/image17.svg"/><Relationship Id="rId4" Type="http://schemas.openxmlformats.org/officeDocument/2006/relationships/image" Target="../media/image21.svg"/><Relationship Id="rId9"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hyperlink" Target="https://youtu.be/NMFQUtHsWhc" TargetMode="External"/><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27.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17.svg"/><Relationship Id="rId5" Type="http://schemas.openxmlformats.org/officeDocument/2006/relationships/image" Target="../media/image16.png"/><Relationship Id="rId4" Type="http://schemas.openxmlformats.org/officeDocument/2006/relationships/image" Target="../media/image28.sv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notesSlide" Target="../notesSlides/notesSlide16.xml"/><Relationship Id="rId1" Type="http://schemas.openxmlformats.org/officeDocument/2006/relationships/slideLayout" Target="../slideLayouts/slideLayout13.xm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jpeg"/><Relationship Id="rId1" Type="http://schemas.openxmlformats.org/officeDocument/2006/relationships/slideLayout" Target="../slideLayouts/slideLayout13.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41.png"/></Relationships>
</file>

<file path=ppt/slides/_rels/slide2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4.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Layout" Target="../slideLayouts/slideLayout13.xml"/><Relationship Id="rId4" Type="http://schemas.openxmlformats.org/officeDocument/2006/relationships/hyperlink" Target="file:///C:\Users\10199174\Downloads\7-EffectiveMathematicsTeachingPractices%20(2).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13.xml"/><Relationship Id="rId4" Type="http://schemas.openxmlformats.org/officeDocument/2006/relationships/hyperlink" Target="http://www.nagc.org/resources-publications/resources/national-standards-gifted-and-talented-education/pre-k-grade-12" TargetMode="External"/></Relationships>
</file>

<file path=ppt/slides/_rels/slide6.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10.jpe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3.xml"/><Relationship Id="rId6" Type="http://schemas.openxmlformats.org/officeDocument/2006/relationships/customXml" Target="../ink/ink2.xml"/><Relationship Id="rId5" Type="http://schemas.openxmlformats.org/officeDocument/2006/relationships/image" Target="../media/image11.png"/><Relationship Id="rId4" Type="http://schemas.openxmlformats.org/officeDocument/2006/relationships/customXml" Target="../ink/ink1.xml"/><Relationship Id="rId9" Type="http://schemas.openxmlformats.org/officeDocument/2006/relationships/image" Target="../media/image1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756322" y="746449"/>
            <a:ext cx="5953730" cy="3813141"/>
          </a:xfrm>
        </p:spPr>
        <p:txBody>
          <a:bodyPr/>
          <a:lstStyle/>
          <a:p>
            <a:pPr algn="ctr"/>
            <a:r>
              <a:rPr lang="en-US" sz="4000" dirty="0">
                <a:solidFill>
                  <a:schemeClr val="tx1"/>
                </a:solidFill>
              </a:rPr>
              <a:t>Best Practices in K-12 Mathematics for Gifted Learners:</a:t>
            </a:r>
            <a:br>
              <a:rPr lang="en-US" sz="4000" dirty="0">
                <a:solidFill>
                  <a:schemeClr val="tx1"/>
                </a:solidFill>
              </a:rPr>
            </a:br>
            <a:br>
              <a:rPr lang="en-US" sz="4000" dirty="0"/>
            </a:br>
            <a:r>
              <a:rPr lang="en-US" sz="2800" dirty="0">
                <a:solidFill>
                  <a:schemeClr val="tx1"/>
                </a:solidFill>
              </a:rPr>
              <a:t>Examining and Incorporating  National Guidance Documents</a:t>
            </a:r>
          </a:p>
        </p:txBody>
      </p:sp>
      <p:sp>
        <p:nvSpPr>
          <p:cNvPr id="3" name="Subtitle 2"/>
          <p:cNvSpPr>
            <a:spLocks noGrp="1"/>
          </p:cNvSpPr>
          <p:nvPr>
            <p:ph type="subTitle" idx="1"/>
          </p:nvPr>
        </p:nvSpPr>
        <p:spPr>
          <a:xfrm>
            <a:off x="305853" y="5558686"/>
            <a:ext cx="6400800" cy="461665"/>
          </a:xfrm>
        </p:spPr>
        <p:txBody>
          <a:bodyPr/>
          <a:lstStyle/>
          <a:p>
            <a:r>
              <a:rPr lang="en-US" sz="3000" dirty="0">
                <a:solidFill>
                  <a:schemeClr val="tx1">
                    <a:lumMod val="65000"/>
                    <a:lumOff val="35000"/>
                  </a:schemeClr>
                </a:solidFill>
              </a:rPr>
              <a:t>November 29th, 2021</a:t>
            </a:r>
          </a:p>
        </p:txBody>
      </p:sp>
    </p:spTree>
    <p:extLst>
      <p:ext uri="{BB962C8B-B14F-4D97-AF65-F5344CB8AC3E}">
        <p14:creationId xmlns:p14="http://schemas.microsoft.com/office/powerpoint/2010/main" val="21068059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63C6-B0D0-418C-85BA-A23FA1ED7F29}"/>
              </a:ext>
            </a:extLst>
          </p:cNvPr>
          <p:cNvSpPr>
            <a:spLocks noGrp="1"/>
          </p:cNvSpPr>
          <p:nvPr>
            <p:ph type="title"/>
          </p:nvPr>
        </p:nvSpPr>
        <p:spPr>
          <a:xfrm>
            <a:off x="2152650" y="336472"/>
            <a:ext cx="7886700" cy="1133499"/>
          </a:xfrm>
        </p:spPr>
        <p:txBody>
          <a:bodyPr>
            <a:normAutofit/>
          </a:bodyPr>
          <a:lstStyle/>
          <a:p>
            <a:r>
              <a:rPr lang="en-US" sz="4500" dirty="0"/>
              <a:t>Interactive Task #1</a:t>
            </a:r>
          </a:p>
        </p:txBody>
      </p:sp>
      <p:pic>
        <p:nvPicPr>
          <p:cNvPr id="703" name="Graphic 703" descr="Checklist outline">
            <a:extLst>
              <a:ext uri="{FF2B5EF4-FFF2-40B4-BE49-F238E27FC236}">
                <a16:creationId xmlns:a16="http://schemas.microsoft.com/office/drawing/2014/main" id="{9CD3E228-087B-47F7-9E78-718DDA82590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52954" y="3241431"/>
            <a:ext cx="914400" cy="914400"/>
          </a:xfrm>
          <a:prstGeom prst="rect">
            <a:avLst/>
          </a:prstGeom>
        </p:spPr>
      </p:pic>
      <p:pic>
        <p:nvPicPr>
          <p:cNvPr id="1364" name="Graphic 1364" descr="Checklist outline">
            <a:extLst>
              <a:ext uri="{FF2B5EF4-FFF2-40B4-BE49-F238E27FC236}">
                <a16:creationId xmlns:a16="http://schemas.microsoft.com/office/drawing/2014/main" id="{AB7427A2-1313-43CF-BFFA-A77E27FCFABC}"/>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848708" y="5292969"/>
            <a:ext cx="914400" cy="914400"/>
          </a:xfrm>
          <a:prstGeom prst="rect">
            <a:avLst/>
          </a:prstGeom>
        </p:spPr>
      </p:pic>
      <p:pic>
        <p:nvPicPr>
          <p:cNvPr id="1388" name="Graphic 1388" descr="Thought outline">
            <a:extLst>
              <a:ext uri="{FF2B5EF4-FFF2-40B4-BE49-F238E27FC236}">
                <a16:creationId xmlns:a16="http://schemas.microsoft.com/office/drawing/2014/main" id="{29AA13BA-18D5-41DE-8877-0C77691A6D0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77328" y="1189008"/>
            <a:ext cx="914400" cy="914400"/>
          </a:xfrm>
          <a:prstGeom prst="rect">
            <a:avLst/>
          </a:prstGeom>
        </p:spPr>
      </p:pic>
      <p:pic>
        <p:nvPicPr>
          <p:cNvPr id="1390" name="Graphic 1388" descr="Thought outline">
            <a:extLst>
              <a:ext uri="{FF2B5EF4-FFF2-40B4-BE49-F238E27FC236}">
                <a16:creationId xmlns:a16="http://schemas.microsoft.com/office/drawing/2014/main" id="{F5499A5B-6C6B-4A93-82F8-FB9950645E5F}"/>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159479" y="4165121"/>
            <a:ext cx="914400" cy="914400"/>
          </a:xfrm>
          <a:prstGeom prst="rect">
            <a:avLst/>
          </a:prstGeom>
        </p:spPr>
      </p:pic>
      <p:pic>
        <p:nvPicPr>
          <p:cNvPr id="1531" name="Graphic 1531" descr="Chat with solid fill">
            <a:extLst>
              <a:ext uri="{FF2B5EF4-FFF2-40B4-BE49-F238E27FC236}">
                <a16:creationId xmlns:a16="http://schemas.microsoft.com/office/drawing/2014/main" id="{883A02ED-1039-44A5-9EE2-657EA141013C}"/>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851366" y="5401574"/>
            <a:ext cx="914400" cy="914400"/>
          </a:xfrm>
          <a:prstGeom prst="rect">
            <a:avLst/>
          </a:prstGeom>
        </p:spPr>
      </p:pic>
      <p:sp>
        <p:nvSpPr>
          <p:cNvPr id="11" name="Rectangle: Rounded Corners 10" descr="text box">
            <a:extLst>
              <a:ext uri="{FF2B5EF4-FFF2-40B4-BE49-F238E27FC236}">
                <a16:creationId xmlns:a16="http://schemas.microsoft.com/office/drawing/2014/main" id="{F18894F2-3D42-4137-BF42-933B4964D563}"/>
              </a:ext>
            </a:extLst>
          </p:cNvPr>
          <p:cNvSpPr/>
          <p:nvPr/>
        </p:nvSpPr>
        <p:spPr>
          <a:xfrm>
            <a:off x="1391728" y="1168879"/>
            <a:ext cx="7246238" cy="9031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r>
              <a:rPr lang="en-US" sz="1600" kern="1200" cap="all" dirty="0">
                <a:latin typeface="Arial" panose="020B0604020202020204" pitchFamily="34" charset="0"/>
                <a:cs typeface="Arial" panose="020B0604020202020204" pitchFamily="34" charset="0"/>
              </a:rPr>
              <a:t>How are your math goals determined currently? For each lesson? Unit? Topic? How are they shared with students?</a:t>
            </a:r>
          </a:p>
        </p:txBody>
      </p:sp>
      <p:sp>
        <p:nvSpPr>
          <p:cNvPr id="15" name="Rectangle: Rounded Corners 14" descr="text box">
            <a:extLst>
              <a:ext uri="{FF2B5EF4-FFF2-40B4-BE49-F238E27FC236}">
                <a16:creationId xmlns:a16="http://schemas.microsoft.com/office/drawing/2014/main" id="{A479E2B4-42F1-43A1-9EFB-6394CA083FF6}"/>
              </a:ext>
            </a:extLst>
          </p:cNvPr>
          <p:cNvSpPr/>
          <p:nvPr/>
        </p:nvSpPr>
        <p:spPr>
          <a:xfrm>
            <a:off x="2110154" y="2199338"/>
            <a:ext cx="7246238" cy="903160"/>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3">
              <a:hueOff val="0"/>
              <a:satOff val="0"/>
              <a:lumOff val="0"/>
              <a:alphaOff val="0"/>
            </a:schemeClr>
          </a:effectRef>
          <a:fontRef idx="minor">
            <a:schemeClr val="lt1"/>
          </a:fontRef>
        </p:style>
        <p:txBody>
          <a:bodyPr anchor="ctr" anchorCtr="0"/>
          <a:lstStyle/>
          <a:p>
            <a:r>
              <a:rPr lang="en-US" sz="1600" kern="1200" cap="all" dirty="0">
                <a:latin typeface="Arial" panose="020B0604020202020204" pitchFamily="34" charset="0"/>
                <a:cs typeface="Arial" panose="020B0604020202020204" pitchFamily="34" charset="0"/>
              </a:rPr>
              <a:t>How involved are students in this process? Goal Setting? Progress monitoring?</a:t>
            </a:r>
          </a:p>
        </p:txBody>
      </p:sp>
      <p:sp>
        <p:nvSpPr>
          <p:cNvPr id="18" name="Rectangle: Rounded Corners 17" descr="text box">
            <a:extLst>
              <a:ext uri="{FF2B5EF4-FFF2-40B4-BE49-F238E27FC236}">
                <a16:creationId xmlns:a16="http://schemas.microsoft.com/office/drawing/2014/main" id="{7D77B1D2-64D3-4C32-B52B-BE1F9A2B8CAE}"/>
              </a:ext>
            </a:extLst>
          </p:cNvPr>
          <p:cNvSpPr/>
          <p:nvPr/>
        </p:nvSpPr>
        <p:spPr>
          <a:xfrm>
            <a:off x="2457573" y="3216451"/>
            <a:ext cx="7246238" cy="903160"/>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nchor="ctr" anchorCtr="0"/>
          <a:lstStyle/>
          <a:p>
            <a:r>
              <a:rPr lang="en-US" sz="1600" b="1" kern="1200" cap="all" dirty="0" err="1">
                <a:latin typeface="Arial" panose="020B0604020202020204" pitchFamily="34" charset="0"/>
                <a:cs typeface="Arial" panose="020B0604020202020204" pitchFamily="34" charset="0"/>
              </a:rPr>
              <a:t>Brianstorm</a:t>
            </a:r>
            <a:r>
              <a:rPr lang="en-US" sz="1600" b="1" kern="1200" cap="all" dirty="0">
                <a:latin typeface="Arial" panose="020B0604020202020204" pitchFamily="34" charset="0"/>
                <a:cs typeface="Arial" panose="020B0604020202020204" pitchFamily="34" charset="0"/>
              </a:rPr>
              <a:t> a list of ways you could incorporate more student involvement in this process.</a:t>
            </a:r>
            <a:r>
              <a:rPr lang="en-US" sz="1600" kern="1200" cap="all" dirty="0">
                <a:latin typeface="Arial" panose="020B0604020202020204" pitchFamily="34" charset="0"/>
                <a:cs typeface="Arial" panose="020B0604020202020204" pitchFamily="34" charset="0"/>
              </a:rPr>
              <a:t> How does this look in your classroom?</a:t>
            </a:r>
          </a:p>
        </p:txBody>
      </p:sp>
      <p:sp>
        <p:nvSpPr>
          <p:cNvPr id="21" name="Rectangle: Rounded Corners 20" descr="text box">
            <a:extLst>
              <a:ext uri="{FF2B5EF4-FFF2-40B4-BE49-F238E27FC236}">
                <a16:creationId xmlns:a16="http://schemas.microsoft.com/office/drawing/2014/main" id="{B63596A2-9EB6-4065-A39F-F6ED2BAF881C}"/>
              </a:ext>
            </a:extLst>
          </p:cNvPr>
          <p:cNvSpPr/>
          <p:nvPr/>
        </p:nvSpPr>
        <p:spPr>
          <a:xfrm>
            <a:off x="3030777" y="4221871"/>
            <a:ext cx="7246238" cy="90316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nchorCtr="0"/>
          <a:lstStyle/>
          <a:p>
            <a:r>
              <a:rPr lang="en-US" sz="1600" b="1" kern="1200" cap="all" dirty="0">
                <a:latin typeface="Arial" panose="020B0604020202020204" pitchFamily="34" charset="0"/>
                <a:cs typeface="Arial" panose="020B0604020202020204" pitchFamily="34" charset="0"/>
              </a:rPr>
              <a:t>What is celebrated in your classroom? What does success look like in your eyes? In the eyes of your students?</a:t>
            </a:r>
          </a:p>
        </p:txBody>
      </p:sp>
      <p:grpSp>
        <p:nvGrpSpPr>
          <p:cNvPr id="23" name="Group 22" descr="text box">
            <a:extLst>
              <a:ext uri="{FF2B5EF4-FFF2-40B4-BE49-F238E27FC236}">
                <a16:creationId xmlns:a16="http://schemas.microsoft.com/office/drawing/2014/main" id="{5AE819D0-F216-4E75-8B4E-3F48F894AA39}"/>
              </a:ext>
            </a:extLst>
          </p:cNvPr>
          <p:cNvGrpSpPr/>
          <p:nvPr/>
        </p:nvGrpSpPr>
        <p:grpSpPr>
          <a:xfrm>
            <a:off x="3639717" y="5268135"/>
            <a:ext cx="7246238" cy="903160"/>
            <a:chOff x="2164460" y="4114400"/>
            <a:chExt cx="7246238" cy="903160"/>
          </a:xfrm>
        </p:grpSpPr>
        <p:sp>
          <p:nvSpPr>
            <p:cNvPr id="24" name="Rectangle: Rounded Corners 23">
              <a:extLst>
                <a:ext uri="{FF2B5EF4-FFF2-40B4-BE49-F238E27FC236}">
                  <a16:creationId xmlns:a16="http://schemas.microsoft.com/office/drawing/2014/main" id="{F7FC0360-2775-4821-A2DE-4BE68FF06AF7}"/>
                </a:ext>
              </a:extLst>
            </p:cNvPr>
            <p:cNvSpPr/>
            <p:nvPr/>
          </p:nvSpPr>
          <p:spPr>
            <a:xfrm>
              <a:off x="2164460" y="4114400"/>
              <a:ext cx="7246238" cy="903160"/>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sp>
        <p:sp>
          <p:nvSpPr>
            <p:cNvPr id="25" name="Rectangle: Rounded Corners 4">
              <a:extLst>
                <a:ext uri="{FF2B5EF4-FFF2-40B4-BE49-F238E27FC236}">
                  <a16:creationId xmlns:a16="http://schemas.microsoft.com/office/drawing/2014/main" id="{3609D6E0-1C11-4347-A7AE-A01E9978540E}"/>
                </a:ext>
              </a:extLst>
            </p:cNvPr>
            <p:cNvSpPr txBox="1"/>
            <p:nvPr/>
          </p:nvSpPr>
          <p:spPr>
            <a:xfrm>
              <a:off x="2190913" y="4140853"/>
              <a:ext cx="6065162" cy="85025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64770" tIns="64770" rIns="64770" bIns="64770" numCol="1" spcCol="1270" anchor="ctr" anchorCtr="0">
              <a:noAutofit/>
            </a:bodyPr>
            <a:lstStyle/>
            <a:p>
              <a:pPr marL="0" lvl="0" indent="0" algn="l" defTabSz="755650" rtl="0">
                <a:lnSpc>
                  <a:spcPct val="90000"/>
                </a:lnSpc>
                <a:spcBef>
                  <a:spcPct val="0"/>
                </a:spcBef>
                <a:spcAft>
                  <a:spcPct val="35000"/>
                </a:spcAft>
                <a:buNone/>
                <a:defRPr cap="all"/>
              </a:pPr>
              <a:r>
                <a:rPr lang="en-US" sz="1700" b="1" kern="1200" dirty="0">
                  <a:latin typeface="Calibri"/>
                </a:rPr>
                <a:t>List</a:t>
              </a:r>
              <a:r>
                <a:rPr lang="en-US" sz="1700" b="1" kern="1200" dirty="0"/>
                <a:t> additional ways to promote and celebrate productive struggle in your classroom</a:t>
              </a:r>
              <a:r>
                <a:rPr lang="en-US" sz="1700" b="1" kern="1200" dirty="0">
                  <a:latin typeface="Calibri"/>
                </a:rPr>
                <a:t>. Type an idea in the chat.</a:t>
              </a:r>
              <a:endParaRPr lang="en-US" sz="1700" b="1" kern="1200" dirty="0"/>
            </a:p>
          </p:txBody>
        </p:sp>
      </p:grpSp>
      <p:sp>
        <p:nvSpPr>
          <p:cNvPr id="27" name="Arrow: Down 26" descr="down arrow">
            <a:extLst>
              <a:ext uri="{FF2B5EF4-FFF2-40B4-BE49-F238E27FC236}">
                <a16:creationId xmlns:a16="http://schemas.microsoft.com/office/drawing/2014/main" id="{201A8E98-67DA-4DB5-A8E9-947269DEA02B}"/>
              </a:ext>
            </a:extLst>
          </p:cNvPr>
          <p:cNvSpPr/>
          <p:nvPr/>
        </p:nvSpPr>
        <p:spPr>
          <a:xfrm>
            <a:off x="8077365" y="1867803"/>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30" name="Arrow: Down 29" descr="down arrow">
            <a:extLst>
              <a:ext uri="{FF2B5EF4-FFF2-40B4-BE49-F238E27FC236}">
                <a16:creationId xmlns:a16="http://schemas.microsoft.com/office/drawing/2014/main" id="{EC3A83E6-B45E-4C6D-890A-8374D9B92E02}"/>
              </a:ext>
            </a:extLst>
          </p:cNvPr>
          <p:cNvSpPr/>
          <p:nvPr/>
        </p:nvSpPr>
        <p:spPr>
          <a:xfrm>
            <a:off x="8840147" y="2954267"/>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pic>
        <p:nvPicPr>
          <p:cNvPr id="34" name="Graphic 1388" descr="Thought outline">
            <a:extLst>
              <a:ext uri="{FF2B5EF4-FFF2-40B4-BE49-F238E27FC236}">
                <a16:creationId xmlns:a16="http://schemas.microsoft.com/office/drawing/2014/main" id="{69AF56B8-ABBA-4BF1-B6B7-D888E7454D79}"/>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0948" y="2158288"/>
            <a:ext cx="914400" cy="914400"/>
          </a:xfrm>
          <a:prstGeom prst="rect">
            <a:avLst/>
          </a:prstGeom>
        </p:spPr>
      </p:pic>
      <p:sp>
        <p:nvSpPr>
          <p:cNvPr id="36" name="Arrow: Down 35" descr="down arrow">
            <a:extLst>
              <a:ext uri="{FF2B5EF4-FFF2-40B4-BE49-F238E27FC236}">
                <a16:creationId xmlns:a16="http://schemas.microsoft.com/office/drawing/2014/main" id="{35EA556E-80E1-4751-AECA-8B01817152C7}"/>
              </a:ext>
            </a:extLst>
          </p:cNvPr>
          <p:cNvSpPr/>
          <p:nvPr/>
        </p:nvSpPr>
        <p:spPr>
          <a:xfrm>
            <a:off x="9147373" y="4002723"/>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39" name="Arrow: Down 38" descr="down arrow">
            <a:extLst>
              <a:ext uri="{FF2B5EF4-FFF2-40B4-BE49-F238E27FC236}">
                <a16:creationId xmlns:a16="http://schemas.microsoft.com/office/drawing/2014/main" id="{8ED099EE-604D-46AD-B94A-ADCA5CA52780}"/>
              </a:ext>
            </a:extLst>
          </p:cNvPr>
          <p:cNvSpPr/>
          <p:nvPr/>
        </p:nvSpPr>
        <p:spPr>
          <a:xfrm>
            <a:off x="9813478" y="5064509"/>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74336447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Rounded Corners 5" descr="Text box">
            <a:extLst>
              <a:ext uri="{FF2B5EF4-FFF2-40B4-BE49-F238E27FC236}">
                <a16:creationId xmlns:a16="http://schemas.microsoft.com/office/drawing/2014/main" id="{EC3268A7-84A6-4318-A611-5CD180D740CD}"/>
              </a:ext>
            </a:extLst>
          </p:cNvPr>
          <p:cNvSpPr/>
          <p:nvPr/>
        </p:nvSpPr>
        <p:spPr>
          <a:xfrm>
            <a:off x="683172" y="1177159"/>
            <a:ext cx="10899228" cy="550686"/>
          </a:xfrm>
          <a:prstGeom prst="roundRect">
            <a:avLst/>
          </a:prstGeom>
          <a:solidFill>
            <a:srgbClr val="73A5CC"/>
          </a:solidFill>
          <a:ln>
            <a:solidFill>
              <a:srgbClr val="73A5CC"/>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More Student Involvement in Goal Setting</a:t>
            </a:r>
          </a:p>
        </p:txBody>
      </p:sp>
      <p:sp>
        <p:nvSpPr>
          <p:cNvPr id="2" name="Title 1">
            <a:extLst>
              <a:ext uri="{FF2B5EF4-FFF2-40B4-BE49-F238E27FC236}">
                <a16:creationId xmlns:a16="http://schemas.microsoft.com/office/drawing/2014/main" id="{0E17CAF2-E8E5-4162-AA20-9942171D67A1}"/>
              </a:ext>
            </a:extLst>
          </p:cNvPr>
          <p:cNvSpPr>
            <a:spLocks noGrp="1"/>
          </p:cNvSpPr>
          <p:nvPr>
            <p:ph type="title"/>
          </p:nvPr>
        </p:nvSpPr>
        <p:spPr/>
        <p:txBody>
          <a:bodyPr/>
          <a:lstStyle/>
          <a:p>
            <a:r>
              <a:rPr lang="en-US" dirty="0"/>
              <a:t>Example</a:t>
            </a:r>
          </a:p>
        </p:txBody>
      </p:sp>
      <p:sp>
        <p:nvSpPr>
          <p:cNvPr id="4" name="Slide Number Placeholder 3">
            <a:extLst>
              <a:ext uri="{FF2B5EF4-FFF2-40B4-BE49-F238E27FC236}">
                <a16:creationId xmlns:a16="http://schemas.microsoft.com/office/drawing/2014/main" id="{C7E108F2-D1E9-4079-8272-64638EA73CF7}"/>
              </a:ext>
            </a:extLst>
          </p:cNvPr>
          <p:cNvSpPr>
            <a:spLocks noGrp="1"/>
          </p:cNvSpPr>
          <p:nvPr>
            <p:ph type="sldNum" sz="quarter" idx="12"/>
          </p:nvPr>
        </p:nvSpPr>
        <p:spPr/>
        <p:txBody>
          <a:bodyPr/>
          <a:lstStyle/>
          <a:p>
            <a:fld id="{79463015-ABDD-44E9-850F-7B4794200E02}" type="slidenum">
              <a:rPr lang="en-US" smtClean="0"/>
              <a:pPr/>
              <a:t>11</a:t>
            </a:fld>
            <a:endParaRPr lang="en-US"/>
          </a:p>
        </p:txBody>
      </p:sp>
      <p:sp>
        <p:nvSpPr>
          <p:cNvPr id="3" name="Content Placeholder 2">
            <a:extLst>
              <a:ext uri="{FF2B5EF4-FFF2-40B4-BE49-F238E27FC236}">
                <a16:creationId xmlns:a16="http://schemas.microsoft.com/office/drawing/2014/main" id="{CB867677-EDAD-4AB6-8D17-CBF0C2B130C4}"/>
              </a:ext>
            </a:extLst>
          </p:cNvPr>
          <p:cNvSpPr>
            <a:spLocks noGrp="1"/>
          </p:cNvSpPr>
          <p:nvPr>
            <p:ph idx="1"/>
          </p:nvPr>
        </p:nvSpPr>
        <p:spPr>
          <a:xfrm>
            <a:off x="609600" y="1775170"/>
            <a:ext cx="10972800" cy="2249214"/>
          </a:xfrm>
        </p:spPr>
        <p:txBody>
          <a:bodyPr/>
          <a:lstStyle/>
          <a:p>
            <a:pPr lvl="1"/>
            <a:r>
              <a:rPr lang="en-US" sz="2000" b="0" i="0" dirty="0"/>
              <a:t>“Set simple, clear, specific goals that move them toward getting something accomplished (approach goals) rather than avoiding something (avoidance goals)”  </a:t>
            </a:r>
            <a:r>
              <a:rPr lang="en-US" sz="1600" b="0" i="0" dirty="0"/>
              <a:t>–Janette </a:t>
            </a:r>
            <a:r>
              <a:rPr lang="en-US" sz="1600" b="0" i="0" dirty="0" err="1"/>
              <a:t>Boazman</a:t>
            </a:r>
            <a:r>
              <a:rPr lang="en-US" sz="1600" b="0" i="0" dirty="0"/>
              <a:t>, NAGC</a:t>
            </a:r>
            <a:endParaRPr lang="en-US" sz="1600" dirty="0"/>
          </a:p>
          <a:p>
            <a:pPr lvl="1"/>
            <a:r>
              <a:rPr lang="en-US" sz="2000" dirty="0"/>
              <a:t>Practice of SMART goals</a:t>
            </a:r>
          </a:p>
          <a:p>
            <a:pPr lvl="1"/>
            <a:r>
              <a:rPr lang="en-US" sz="2000" dirty="0"/>
              <a:t>Provide list of goal templates for students to self-select</a:t>
            </a:r>
          </a:p>
          <a:p>
            <a:pPr lvl="1"/>
            <a:r>
              <a:rPr lang="en-US" sz="2000" dirty="0"/>
              <a:t>Individual and class incentives to meet goals</a:t>
            </a:r>
          </a:p>
          <a:p>
            <a:pPr lvl="2"/>
            <a:r>
              <a:rPr lang="en-US" sz="1800" dirty="0"/>
              <a:t>Focused on process rather than product</a:t>
            </a:r>
            <a:r>
              <a:rPr lang="en-US" sz="2000" dirty="0"/>
              <a:t> </a:t>
            </a:r>
          </a:p>
        </p:txBody>
      </p:sp>
      <p:sp>
        <p:nvSpPr>
          <p:cNvPr id="7" name="Rectangle: Rounded Corners 6" descr="text box">
            <a:extLst>
              <a:ext uri="{FF2B5EF4-FFF2-40B4-BE49-F238E27FC236}">
                <a16:creationId xmlns:a16="http://schemas.microsoft.com/office/drawing/2014/main" id="{08FB0CE3-AA22-4F16-8637-396D3AA0D3BD}"/>
              </a:ext>
            </a:extLst>
          </p:cNvPr>
          <p:cNvSpPr/>
          <p:nvPr/>
        </p:nvSpPr>
        <p:spPr>
          <a:xfrm>
            <a:off x="683172" y="3966115"/>
            <a:ext cx="10899228" cy="550686"/>
          </a:xfrm>
          <a:prstGeom prst="roundRect">
            <a:avLst/>
          </a:prstGeom>
          <a:solidFill>
            <a:srgbClr val="73A5CC"/>
          </a:solidFill>
          <a:ln>
            <a:solidFill>
              <a:srgbClr val="73A5CC"/>
            </a:solidFill>
          </a:ln>
        </p:spPr>
        <p:style>
          <a:lnRef idx="1">
            <a:schemeClr val="accent1"/>
          </a:lnRef>
          <a:fillRef idx="3">
            <a:schemeClr val="accent1"/>
          </a:fillRef>
          <a:effectRef idx="2">
            <a:schemeClr val="accent1"/>
          </a:effectRef>
          <a:fontRef idx="minor">
            <a:schemeClr val="lt1"/>
          </a:fontRef>
        </p:style>
        <p:txBody>
          <a:bodyPr rtlCol="0" anchor="ctr"/>
          <a:lstStyle/>
          <a:p>
            <a:r>
              <a:rPr lang="en-US" sz="3200" dirty="0">
                <a:latin typeface="Arial" panose="020B0604020202020204" pitchFamily="34" charset="0"/>
                <a:cs typeface="Arial" panose="020B0604020202020204" pitchFamily="34" charset="0"/>
              </a:rPr>
              <a:t>Celebrating Productive Struggle</a:t>
            </a:r>
          </a:p>
        </p:txBody>
      </p:sp>
      <p:sp>
        <p:nvSpPr>
          <p:cNvPr id="9" name="TextBox 8">
            <a:extLst>
              <a:ext uri="{FF2B5EF4-FFF2-40B4-BE49-F238E27FC236}">
                <a16:creationId xmlns:a16="http://schemas.microsoft.com/office/drawing/2014/main" id="{B39B85BC-3169-43DC-A8F0-6E2F039FB19C}"/>
              </a:ext>
            </a:extLst>
          </p:cNvPr>
          <p:cNvSpPr txBox="1"/>
          <p:nvPr/>
        </p:nvSpPr>
        <p:spPr>
          <a:xfrm>
            <a:off x="683172" y="4701150"/>
            <a:ext cx="10972800" cy="1538883"/>
          </a:xfrm>
          <a:prstGeom prst="rect">
            <a:avLst/>
          </a:prstGeom>
          <a:noFill/>
        </p:spPr>
        <p:txBody>
          <a:bodyPr wrap="square">
            <a:spAutoFit/>
          </a:bodyPr>
          <a:lstStyle/>
          <a:p>
            <a:pPr marL="400050" lvl="0" indent="-231775">
              <a:buFont typeface="Arial" panose="020B0604020202020204" pitchFamily="34" charset="0"/>
              <a:buChar char="─"/>
            </a:pPr>
            <a:r>
              <a:rPr lang="en-US" sz="2000" dirty="0">
                <a:latin typeface="Arial"/>
                <a:cs typeface="Arial"/>
              </a:rPr>
              <a:t>Celebrating Productive Struggle</a:t>
            </a:r>
          </a:p>
          <a:p>
            <a:pPr marL="1082675" lvl="1" indent="-457200">
              <a:buFont typeface="Arial" panose="020B0604020202020204" pitchFamily="34" charset="0"/>
              <a:buChar char="•"/>
            </a:pPr>
            <a:r>
              <a:rPr lang="en-US" dirty="0">
                <a:latin typeface="Arial" panose="020B0604020202020204" pitchFamily="34" charset="0"/>
                <a:cs typeface="Arial" panose="020B0604020202020204" pitchFamily="34" charset="0"/>
              </a:rPr>
              <a:t>Changing what we compliment and celebrate- “You worked so hard” vs. “You are so smart”</a:t>
            </a:r>
          </a:p>
          <a:p>
            <a:pPr marL="1082675" lvl="1" indent="-457200">
              <a:buFont typeface="Arial" panose="020B0604020202020204" pitchFamily="34" charset="0"/>
              <a:buChar char="•"/>
            </a:pPr>
            <a:r>
              <a:rPr lang="en-US" dirty="0">
                <a:latin typeface="Arial" panose="020B0604020202020204" pitchFamily="34" charset="0"/>
                <a:cs typeface="Arial" panose="020B0604020202020204" pitchFamily="34" charset="0"/>
              </a:rPr>
              <a:t>“Shout outs” for productive struggle from both teacher and classmates</a:t>
            </a:r>
          </a:p>
          <a:p>
            <a:pPr marL="1082675" lvl="1" indent="-457200">
              <a:buFont typeface="Arial" panose="020B0604020202020204" pitchFamily="34" charset="0"/>
              <a:buChar char="•"/>
            </a:pPr>
            <a:r>
              <a:rPr lang="en-US" dirty="0">
                <a:latin typeface="Arial" panose="020B0604020202020204" pitchFamily="34" charset="0"/>
                <a:cs typeface="Arial" panose="020B0604020202020204" pitchFamily="34" charset="0"/>
              </a:rPr>
              <a:t>Assigning tasks that promote not getting the answer the first time or that have more than one corre</a:t>
            </a:r>
            <a:r>
              <a:rPr lang="en-US" sz="2000" dirty="0"/>
              <a:t>ct answer</a:t>
            </a:r>
          </a:p>
        </p:txBody>
      </p:sp>
    </p:spTree>
    <p:extLst>
      <p:ext uri="{BB962C8B-B14F-4D97-AF65-F5344CB8AC3E}">
        <p14:creationId xmlns:p14="http://schemas.microsoft.com/office/powerpoint/2010/main" val="51876459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12</a:t>
            </a:fld>
            <a:endParaRPr lang="en-US"/>
          </a:p>
        </p:txBody>
      </p:sp>
      <p:sp>
        <p:nvSpPr>
          <p:cNvPr id="5" name="Title 1">
            <a:extLst>
              <a:ext uri="{FF2B5EF4-FFF2-40B4-BE49-F238E27FC236}">
                <a16:creationId xmlns:a16="http://schemas.microsoft.com/office/drawing/2014/main" id="{A5494222-611B-4D75-9CBC-8834072514D2}"/>
              </a:ext>
            </a:extLst>
          </p:cNvPr>
          <p:cNvSpPr>
            <a:spLocks noGrp="1"/>
          </p:cNvSpPr>
          <p:nvPr>
            <p:ph type="title"/>
          </p:nvPr>
        </p:nvSpPr>
        <p:spPr>
          <a:xfrm>
            <a:off x="404080" y="829742"/>
            <a:ext cx="5454316" cy="4493538"/>
          </a:xfrm>
        </p:spPr>
        <p:txBody>
          <a:bodyPr/>
          <a:lstStyle/>
          <a:p>
            <a:r>
              <a:rPr lang="en-US" sz="3200" dirty="0"/>
              <a:t>Facilitate meaningful mathematical discourse. </a:t>
            </a:r>
            <a:br>
              <a:rPr lang="en-US" sz="3200" dirty="0"/>
            </a:br>
            <a:br>
              <a:rPr lang="en-US" sz="3200" dirty="0"/>
            </a:br>
            <a:r>
              <a:rPr lang="en-US" sz="2800" b="0" dirty="0"/>
              <a:t>Effective teaching of mathematics </a:t>
            </a:r>
            <a:r>
              <a:rPr lang="en-US" sz="2800" dirty="0"/>
              <a:t>facilitates discourse </a:t>
            </a:r>
            <a:r>
              <a:rPr lang="en-US" sz="2800" b="0" dirty="0"/>
              <a:t>among students to build shared understanding of mathematical ideas by </a:t>
            </a:r>
            <a:r>
              <a:rPr lang="en-US" sz="2800" dirty="0"/>
              <a:t>analyzing </a:t>
            </a:r>
            <a:r>
              <a:rPr lang="en-US" sz="2800" b="0" dirty="0"/>
              <a:t>and </a:t>
            </a:r>
            <a:r>
              <a:rPr lang="en-US" sz="2800" dirty="0"/>
              <a:t>comparing </a:t>
            </a:r>
            <a:r>
              <a:rPr lang="en-US" sz="2800" b="0" dirty="0"/>
              <a:t>student approaches and arguments.</a:t>
            </a:r>
          </a:p>
        </p:txBody>
      </p:sp>
      <p:sp>
        <p:nvSpPr>
          <p:cNvPr id="6" name="Rectangle 5">
            <a:extLst>
              <a:ext uri="{FF2B5EF4-FFF2-40B4-BE49-F238E27FC236}">
                <a16:creationId xmlns:a16="http://schemas.microsoft.com/office/drawing/2014/main" id="{14E8BA5F-A48E-4FD0-A509-39AAC167C2B8}"/>
              </a:ext>
              <a:ext uri="{C183D7F6-B498-43B3-948B-1728B52AA6E4}">
                <adec:decorative xmlns:adec="http://schemas.microsoft.com/office/drawing/2017/decorative" val="1"/>
              </a:ext>
            </a:extLst>
          </p:cNvPr>
          <p:cNvSpPr/>
          <p:nvPr/>
        </p:nvSpPr>
        <p:spPr>
          <a:xfrm>
            <a:off x="6096001" y="0"/>
            <a:ext cx="6096000" cy="6323258"/>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24C7A4D-6FE4-4EC5-A02A-CC57F5C9111A}"/>
              </a:ext>
            </a:extLst>
          </p:cNvPr>
          <p:cNvSpPr>
            <a:spLocks noGrp="1"/>
          </p:cNvSpPr>
          <p:nvPr>
            <p:ph idx="1"/>
          </p:nvPr>
        </p:nvSpPr>
        <p:spPr>
          <a:xfrm>
            <a:off x="5748691" y="607374"/>
            <a:ext cx="6108938" cy="2853776"/>
          </a:xfrm>
        </p:spPr>
        <p:txBody>
          <a:bodyPr anchor="ctr"/>
          <a:lstStyle/>
          <a:p>
            <a:pPr marL="570865" lvl="1" indent="0">
              <a:buNone/>
            </a:pPr>
            <a:r>
              <a:rPr lang="en-US" sz="2800" b="1" dirty="0">
                <a:solidFill>
                  <a:schemeClr val="bg1"/>
                </a:solidFill>
              </a:rPr>
              <a:t>4.2. Social Competence.</a:t>
            </a:r>
            <a:r>
              <a:rPr lang="en-US" sz="2800" dirty="0">
                <a:solidFill>
                  <a:schemeClr val="bg1"/>
                </a:solidFill>
              </a:rPr>
              <a:t> Students with gifts and talents develop </a:t>
            </a:r>
            <a:r>
              <a:rPr lang="en-US" sz="2800" b="1" i="1" dirty="0">
                <a:solidFill>
                  <a:schemeClr val="bg1"/>
                </a:solidFill>
              </a:rPr>
              <a:t>social competence </a:t>
            </a:r>
            <a:r>
              <a:rPr lang="en-US" sz="2800" dirty="0">
                <a:solidFill>
                  <a:schemeClr val="bg1"/>
                </a:solidFill>
              </a:rPr>
              <a:t>manifested in positive </a:t>
            </a:r>
            <a:r>
              <a:rPr lang="en-US" sz="2800" b="1" i="1" dirty="0">
                <a:solidFill>
                  <a:schemeClr val="bg1"/>
                </a:solidFill>
              </a:rPr>
              <a:t>peer relationships </a:t>
            </a:r>
            <a:r>
              <a:rPr lang="en-US" sz="2800" dirty="0">
                <a:solidFill>
                  <a:schemeClr val="bg1"/>
                </a:solidFill>
              </a:rPr>
              <a:t>and </a:t>
            </a:r>
            <a:r>
              <a:rPr lang="en-US" sz="2800" b="1" i="1" dirty="0">
                <a:solidFill>
                  <a:schemeClr val="bg1"/>
                </a:solidFill>
              </a:rPr>
              <a:t>social interactions.</a:t>
            </a:r>
          </a:p>
          <a:p>
            <a:pPr marL="0" indent="0">
              <a:buNone/>
            </a:pPr>
            <a:endParaRPr lang="en-US" sz="3000" dirty="0">
              <a:solidFill>
                <a:schemeClr val="bg1"/>
              </a:solidFill>
            </a:endParaRPr>
          </a:p>
        </p:txBody>
      </p:sp>
      <p:sp>
        <p:nvSpPr>
          <p:cNvPr id="11" name="Content Placeholder 2">
            <a:extLst>
              <a:ext uri="{FF2B5EF4-FFF2-40B4-BE49-F238E27FC236}">
                <a16:creationId xmlns:a16="http://schemas.microsoft.com/office/drawing/2014/main" id="{99A42308-0B19-405E-8F6A-DE78E47E8456}"/>
              </a:ext>
            </a:extLst>
          </p:cNvPr>
          <p:cNvSpPr txBox="1">
            <a:spLocks/>
          </p:cNvSpPr>
          <p:nvPr/>
        </p:nvSpPr>
        <p:spPr>
          <a:xfrm>
            <a:off x="5279955" y="4558344"/>
            <a:ext cx="6848545" cy="1206404"/>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24890" lvl="2" indent="0">
              <a:buNone/>
            </a:pPr>
            <a:r>
              <a:rPr lang="en-US" sz="2800" b="1" dirty="0">
                <a:solidFill>
                  <a:schemeClr val="bg1"/>
                </a:solidFill>
              </a:rPr>
              <a:t>4.2.3. </a:t>
            </a:r>
            <a:r>
              <a:rPr lang="en-US" sz="2800" dirty="0">
                <a:solidFill>
                  <a:schemeClr val="bg1"/>
                </a:solidFill>
              </a:rPr>
              <a:t>Educators </a:t>
            </a:r>
            <a:r>
              <a:rPr lang="en-US" sz="2800" b="1" i="1" dirty="0">
                <a:solidFill>
                  <a:schemeClr val="bg1"/>
                </a:solidFill>
              </a:rPr>
              <a:t>assess</a:t>
            </a:r>
            <a:r>
              <a:rPr lang="en-US" sz="2800" dirty="0">
                <a:solidFill>
                  <a:schemeClr val="bg1"/>
                </a:solidFill>
              </a:rPr>
              <a:t> and </a:t>
            </a:r>
            <a:r>
              <a:rPr lang="en-US" sz="2800" b="1" i="1" dirty="0">
                <a:solidFill>
                  <a:schemeClr val="bg1"/>
                </a:solidFill>
              </a:rPr>
              <a:t>provide instruction </a:t>
            </a:r>
            <a:r>
              <a:rPr lang="en-US" sz="2800" dirty="0">
                <a:solidFill>
                  <a:schemeClr val="bg1"/>
                </a:solidFill>
              </a:rPr>
              <a:t>on psychosocial and </a:t>
            </a:r>
            <a:r>
              <a:rPr lang="en-US" sz="2800" b="1" i="1" dirty="0">
                <a:solidFill>
                  <a:schemeClr val="bg1"/>
                </a:solidFill>
              </a:rPr>
              <a:t>social and emotional skills </a:t>
            </a:r>
            <a:r>
              <a:rPr lang="en-US" sz="2800" dirty="0">
                <a:solidFill>
                  <a:schemeClr val="bg1"/>
                </a:solidFill>
              </a:rPr>
              <a:t>needed for success in school, their community, and society.</a:t>
            </a:r>
          </a:p>
          <a:p>
            <a:pPr marL="226695" indent="-226695"/>
            <a:endParaRPr lang="en-US" sz="3000" dirty="0">
              <a:solidFill>
                <a:schemeClr val="bg1"/>
              </a:solidFill>
            </a:endParaRPr>
          </a:p>
        </p:txBody>
      </p:sp>
      <p:cxnSp>
        <p:nvCxnSpPr>
          <p:cNvPr id="16" name="Straight Connector 15">
            <a:extLst>
              <a:ext uri="{FF2B5EF4-FFF2-40B4-BE49-F238E27FC236}">
                <a16:creationId xmlns:a16="http://schemas.microsoft.com/office/drawing/2014/main" id="{73813BCC-0298-4C96-A8EB-F77DC67B0B11}"/>
              </a:ext>
              <a:ext uri="{C183D7F6-B498-43B3-948B-1728B52AA6E4}">
                <adec:decorative xmlns:adec="http://schemas.microsoft.com/office/drawing/2017/decorative" val="1"/>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D3040DC-4314-46DD-9551-115F886E301D}"/>
              </a:ext>
              <a:ext uri="{C183D7F6-B498-43B3-948B-1728B52AA6E4}">
                <adec:decorative xmlns:adec="http://schemas.microsoft.com/office/drawing/2017/decorative" val="1"/>
              </a:ext>
            </a:extLst>
          </p:cNvPr>
          <p:cNvCxnSpPr>
            <a:cxnSpLocks/>
          </p:cNvCxnSpPr>
          <p:nvPr/>
        </p:nvCxnSpPr>
        <p:spPr>
          <a:xfrm>
            <a:off x="6096000" y="3461151"/>
            <a:ext cx="60959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71680375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13</a:t>
            </a:fld>
            <a:endParaRPr lang="en-US"/>
          </a:p>
        </p:txBody>
      </p:sp>
      <p:sp>
        <p:nvSpPr>
          <p:cNvPr id="5" name="Title 1">
            <a:extLst>
              <a:ext uri="{FF2B5EF4-FFF2-40B4-BE49-F238E27FC236}">
                <a16:creationId xmlns:a16="http://schemas.microsoft.com/office/drawing/2014/main" id="{A5494222-611B-4D75-9CBC-8834072514D2}"/>
              </a:ext>
            </a:extLst>
          </p:cNvPr>
          <p:cNvSpPr>
            <a:spLocks noGrp="1"/>
          </p:cNvSpPr>
          <p:nvPr>
            <p:ph type="title"/>
          </p:nvPr>
        </p:nvSpPr>
        <p:spPr>
          <a:xfrm>
            <a:off x="404080" y="829742"/>
            <a:ext cx="5454316" cy="3570208"/>
          </a:xfrm>
        </p:spPr>
        <p:txBody>
          <a:bodyPr/>
          <a:lstStyle/>
          <a:p>
            <a:r>
              <a:rPr lang="en-US" sz="3200" dirty="0"/>
              <a:t>Pose purposeful questions.</a:t>
            </a:r>
            <a:br>
              <a:rPr lang="en-US" sz="3200" dirty="0"/>
            </a:br>
            <a:br>
              <a:rPr lang="en-US" sz="3200" dirty="0"/>
            </a:br>
            <a:r>
              <a:rPr lang="en-US" sz="2800" dirty="0"/>
              <a:t> </a:t>
            </a:r>
            <a:r>
              <a:rPr lang="en-US" sz="2800" b="0" dirty="0"/>
              <a:t>Effective teaching of mathematics uses </a:t>
            </a:r>
            <a:r>
              <a:rPr lang="en-US" sz="2800" dirty="0"/>
              <a:t>purposeful questions </a:t>
            </a:r>
            <a:r>
              <a:rPr lang="en-US" sz="2800" b="0" dirty="0"/>
              <a:t>to </a:t>
            </a:r>
            <a:r>
              <a:rPr lang="en-US" sz="2800" dirty="0"/>
              <a:t>assess and advance </a:t>
            </a:r>
            <a:r>
              <a:rPr lang="en-US" sz="2800" b="0" dirty="0"/>
              <a:t>students’ </a:t>
            </a:r>
            <a:r>
              <a:rPr lang="en-US" sz="2800" dirty="0"/>
              <a:t>reasoning</a:t>
            </a:r>
            <a:r>
              <a:rPr lang="en-US" sz="2800" b="0" dirty="0"/>
              <a:t> and </a:t>
            </a:r>
            <a:r>
              <a:rPr lang="en-US" sz="2800" dirty="0"/>
              <a:t>sense making </a:t>
            </a:r>
            <a:r>
              <a:rPr lang="en-US" sz="2800" b="0" dirty="0"/>
              <a:t>about important mathematical </a:t>
            </a:r>
            <a:r>
              <a:rPr lang="en-US" sz="2800" dirty="0"/>
              <a:t>ideas and relationships</a:t>
            </a:r>
            <a:r>
              <a:rPr lang="en-US" sz="2800" b="0" dirty="0"/>
              <a:t>.</a:t>
            </a:r>
          </a:p>
        </p:txBody>
      </p:sp>
      <p:sp>
        <p:nvSpPr>
          <p:cNvPr id="6" name="Rectangle 5">
            <a:extLst>
              <a:ext uri="{FF2B5EF4-FFF2-40B4-BE49-F238E27FC236}">
                <a16:creationId xmlns:a16="http://schemas.microsoft.com/office/drawing/2014/main" id="{14E8BA5F-A48E-4FD0-A509-39AAC167C2B8}"/>
              </a:ext>
              <a:ext uri="{C183D7F6-B498-43B3-948B-1728B52AA6E4}">
                <adec:decorative xmlns:adec="http://schemas.microsoft.com/office/drawing/2017/decorative" val="1"/>
              </a:ext>
            </a:extLst>
          </p:cNvPr>
          <p:cNvSpPr/>
          <p:nvPr/>
        </p:nvSpPr>
        <p:spPr>
          <a:xfrm>
            <a:off x="6096001" y="0"/>
            <a:ext cx="6096000" cy="6323258"/>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24C7A4D-6FE4-4EC5-A02A-CC57F5C9111A}"/>
              </a:ext>
              <a:ext uri="{C183D7F6-B498-43B3-948B-1728B52AA6E4}">
                <adec:decorative xmlns:adec="http://schemas.microsoft.com/office/drawing/2017/decorative" val="1"/>
              </a:ext>
            </a:extLst>
          </p:cNvPr>
          <p:cNvSpPr>
            <a:spLocks noGrp="1"/>
          </p:cNvSpPr>
          <p:nvPr>
            <p:ph idx="1"/>
          </p:nvPr>
        </p:nvSpPr>
        <p:spPr>
          <a:xfrm>
            <a:off x="5848443" y="760131"/>
            <a:ext cx="6108938" cy="2853776"/>
          </a:xfrm>
        </p:spPr>
        <p:txBody>
          <a:bodyPr anchor="ctr"/>
          <a:lstStyle/>
          <a:p>
            <a:pPr marL="570865" lvl="1" indent="0">
              <a:buNone/>
            </a:pPr>
            <a:r>
              <a:rPr lang="en-US" sz="2800" b="1" dirty="0">
                <a:solidFill>
                  <a:schemeClr val="bg1"/>
                </a:solidFill>
              </a:rPr>
              <a:t>3.4.3.</a:t>
            </a:r>
            <a:r>
              <a:rPr lang="en-US" sz="2800" dirty="0">
                <a:solidFill>
                  <a:schemeClr val="bg1"/>
                </a:solidFill>
              </a:rPr>
              <a:t> Educators use </a:t>
            </a:r>
            <a:r>
              <a:rPr lang="en-US" sz="2800" b="1" i="1" dirty="0">
                <a:solidFill>
                  <a:schemeClr val="bg1"/>
                </a:solidFill>
              </a:rPr>
              <a:t>models of inquiry</a:t>
            </a:r>
            <a:r>
              <a:rPr lang="en-US" sz="2800" dirty="0">
                <a:solidFill>
                  <a:schemeClr val="bg1"/>
                </a:solidFill>
              </a:rPr>
              <a:t> to engage students in </a:t>
            </a:r>
            <a:r>
              <a:rPr lang="en-US" sz="2800" b="1" i="1" dirty="0">
                <a:solidFill>
                  <a:schemeClr val="bg1"/>
                </a:solidFill>
              </a:rPr>
              <a:t>critical thinking, creative thinking</a:t>
            </a:r>
            <a:r>
              <a:rPr lang="en-US" sz="2800" dirty="0">
                <a:solidFill>
                  <a:schemeClr val="bg1"/>
                </a:solidFill>
              </a:rPr>
              <a:t>, and </a:t>
            </a:r>
            <a:r>
              <a:rPr lang="en-US" sz="2800" b="1" i="1" dirty="0">
                <a:solidFill>
                  <a:schemeClr val="bg1"/>
                </a:solidFill>
              </a:rPr>
              <a:t>problem-solving strategies</a:t>
            </a:r>
            <a:r>
              <a:rPr lang="en-US" sz="2800" dirty="0">
                <a:solidFill>
                  <a:schemeClr val="bg1"/>
                </a:solidFill>
              </a:rPr>
              <a:t>, particularly in their domain(s) of talent, both to </a:t>
            </a:r>
            <a:r>
              <a:rPr lang="en-US" sz="2800" b="1" i="1" dirty="0">
                <a:solidFill>
                  <a:schemeClr val="bg1"/>
                </a:solidFill>
              </a:rPr>
              <a:t>reveal and address </a:t>
            </a:r>
            <a:r>
              <a:rPr lang="en-US" sz="2800" dirty="0">
                <a:solidFill>
                  <a:schemeClr val="bg1"/>
                </a:solidFill>
              </a:rPr>
              <a:t>the needs of students with gifts and talents.</a:t>
            </a:r>
          </a:p>
          <a:p>
            <a:pPr marL="0" indent="0">
              <a:buNone/>
            </a:pPr>
            <a:endParaRPr lang="en-US" sz="3000" dirty="0">
              <a:solidFill>
                <a:schemeClr val="bg1"/>
              </a:solidFill>
            </a:endParaRPr>
          </a:p>
        </p:txBody>
      </p:sp>
      <p:cxnSp>
        <p:nvCxnSpPr>
          <p:cNvPr id="16" name="Straight Connector 15">
            <a:extLst>
              <a:ext uri="{FF2B5EF4-FFF2-40B4-BE49-F238E27FC236}">
                <a16:creationId xmlns:a16="http://schemas.microsoft.com/office/drawing/2014/main" id="{73813BCC-0298-4C96-A8EB-F77DC67B0B11}"/>
              </a:ext>
              <a:ext uri="{C183D7F6-B498-43B3-948B-1728B52AA6E4}">
                <adec:decorative xmlns:adec="http://schemas.microsoft.com/office/drawing/2017/decorative" val="1"/>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D3040DC-4314-46DD-9551-115F886E301D}"/>
              </a:ext>
              <a:ext uri="{C183D7F6-B498-43B3-948B-1728B52AA6E4}">
                <adec:decorative xmlns:adec="http://schemas.microsoft.com/office/drawing/2017/decorative" val="1"/>
              </a:ext>
            </a:extLst>
          </p:cNvPr>
          <p:cNvCxnSpPr>
            <a:cxnSpLocks/>
          </p:cNvCxnSpPr>
          <p:nvPr/>
        </p:nvCxnSpPr>
        <p:spPr>
          <a:xfrm>
            <a:off x="6081624" y="3920880"/>
            <a:ext cx="60959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cxnSp>
        <p:nvCxnSpPr>
          <p:cNvPr id="2" name="Straight Connector 1">
            <a:extLst>
              <a:ext uri="{FF2B5EF4-FFF2-40B4-BE49-F238E27FC236}">
                <a16:creationId xmlns:a16="http://schemas.microsoft.com/office/drawing/2014/main" id="{8BD56970-0911-41CE-96F9-F8A01AF4499F}"/>
              </a:ext>
              <a:ext uri="{C183D7F6-B498-43B3-948B-1728B52AA6E4}">
                <adec:decorative xmlns:adec="http://schemas.microsoft.com/office/drawing/2017/decorative" val="1"/>
              </a:ext>
            </a:extLst>
          </p:cNvPr>
          <p:cNvCxnSpPr>
            <a:cxnSpLocks/>
          </p:cNvCxnSpPr>
          <p:nvPr/>
        </p:nvCxnSpPr>
        <p:spPr>
          <a:xfrm>
            <a:off x="6096001" y="52455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B4A14D3-3AFE-4823-9531-252621D5F552}"/>
              </a:ext>
            </a:extLst>
          </p:cNvPr>
          <p:cNvSpPr txBox="1">
            <a:spLocks/>
          </p:cNvSpPr>
          <p:nvPr/>
        </p:nvSpPr>
        <p:spPr>
          <a:xfrm>
            <a:off x="6394780" y="4324194"/>
            <a:ext cx="5461957" cy="61090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2800" dirty="0">
                <a:solidFill>
                  <a:schemeClr val="bg1"/>
                </a:solidFill>
              </a:rPr>
              <a:t>Taking posing a question a step further...</a:t>
            </a:r>
          </a:p>
        </p:txBody>
      </p:sp>
      <p:sp>
        <p:nvSpPr>
          <p:cNvPr id="7" name="Content Placeholder 2">
            <a:extLst>
              <a:ext uri="{FF2B5EF4-FFF2-40B4-BE49-F238E27FC236}">
                <a16:creationId xmlns:a16="http://schemas.microsoft.com/office/drawing/2014/main" id="{4C632FB4-3C7D-4543-8147-28916FCD117A}"/>
              </a:ext>
            </a:extLst>
          </p:cNvPr>
          <p:cNvSpPr txBox="1">
            <a:spLocks/>
          </p:cNvSpPr>
          <p:nvPr/>
        </p:nvSpPr>
        <p:spPr>
          <a:xfrm>
            <a:off x="6394780" y="5457385"/>
            <a:ext cx="5576976" cy="65404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2800" dirty="0">
                <a:solidFill>
                  <a:schemeClr val="bg1"/>
                </a:solidFill>
              </a:rPr>
              <a:t>How can questions guide the whole learning process?</a:t>
            </a:r>
          </a:p>
        </p:txBody>
      </p:sp>
    </p:spTree>
    <p:extLst>
      <p:ext uri="{BB962C8B-B14F-4D97-AF65-F5344CB8AC3E}">
        <p14:creationId xmlns:p14="http://schemas.microsoft.com/office/powerpoint/2010/main" val="69225299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 name="Freeform: Shape 16">
            <a:extLst>
              <a:ext uri="{FF2B5EF4-FFF2-40B4-BE49-F238E27FC236}">
                <a16:creationId xmlns:a16="http://schemas.microsoft.com/office/drawing/2014/main" id="{42285737-90EE-47DC-AC80-8AE156B1196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1"/>
            <a:ext cx="4403709" cy="6858001"/>
          </a:xfrm>
          <a:custGeom>
            <a:avLst/>
            <a:gdLst>
              <a:gd name="connsiteX0" fmla="*/ 3223890 w 4403709"/>
              <a:gd name="connsiteY0" fmla="*/ 6858001 h 6858001"/>
              <a:gd name="connsiteX1" fmla="*/ 4101908 w 4403709"/>
              <a:gd name="connsiteY1" fmla="*/ 6858001 h 6858001"/>
              <a:gd name="connsiteX2" fmla="*/ 3254950 w 4403709"/>
              <a:gd name="connsiteY2" fmla="*/ 1599356 h 6858001"/>
              <a:gd name="connsiteX3" fmla="*/ 3254950 w 4403709"/>
              <a:gd name="connsiteY3" fmla="*/ 1594062 h 6858001"/>
              <a:gd name="connsiteX4" fmla="*/ 4403709 w 4403709"/>
              <a:gd name="connsiteY4" fmla="*/ 0 h 6858001"/>
              <a:gd name="connsiteX5" fmla="*/ 3254950 w 4403709"/>
              <a:gd name="connsiteY5" fmla="*/ 0 h 6858001"/>
              <a:gd name="connsiteX6" fmla="*/ 2903520 w 4403709"/>
              <a:gd name="connsiteY6" fmla="*/ 0 h 6858001"/>
              <a:gd name="connsiteX7" fmla="*/ 0 w 4403709"/>
              <a:gd name="connsiteY7" fmla="*/ 0 h 6858001"/>
              <a:gd name="connsiteX8" fmla="*/ 0 w 4403709"/>
              <a:gd name="connsiteY8" fmla="*/ 6858000 h 6858001"/>
              <a:gd name="connsiteX9" fmla="*/ 3223890 w 4403709"/>
              <a:gd name="connsiteY9" fmla="*/ 685800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4403709" h="6858001">
                <a:moveTo>
                  <a:pt x="3223890" y="6858001"/>
                </a:moveTo>
                <a:lnTo>
                  <a:pt x="4101908" y="6858001"/>
                </a:lnTo>
                <a:lnTo>
                  <a:pt x="3254950" y="1599356"/>
                </a:lnTo>
                <a:lnTo>
                  <a:pt x="3254950" y="1594062"/>
                </a:lnTo>
                <a:lnTo>
                  <a:pt x="4403709" y="0"/>
                </a:lnTo>
                <a:lnTo>
                  <a:pt x="3254950" y="0"/>
                </a:lnTo>
                <a:lnTo>
                  <a:pt x="2903520" y="0"/>
                </a:lnTo>
                <a:lnTo>
                  <a:pt x="0" y="0"/>
                </a:lnTo>
                <a:lnTo>
                  <a:pt x="0" y="6858000"/>
                </a:lnTo>
                <a:lnTo>
                  <a:pt x="3223890" y="6858000"/>
                </a:lnTo>
                <a:close/>
              </a:path>
            </a:pathLst>
          </a:custGeom>
          <a:ln>
            <a:noFill/>
          </a:ln>
        </p:spPr>
        <p:style>
          <a:lnRef idx="2">
            <a:schemeClr val="accent1">
              <a:shade val="50000"/>
            </a:schemeClr>
          </a:lnRef>
          <a:fillRef idx="1002">
            <a:schemeClr val="dk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9" name="Group 18">
            <a:extLst>
              <a:ext uri="{FF2B5EF4-FFF2-40B4-BE49-F238E27FC236}">
                <a16:creationId xmlns:a16="http://schemas.microsoft.com/office/drawing/2014/main" id="{B57BDC17-F1B3-455F-BBF1-680AA1F25C0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3315292" y="0"/>
            <a:ext cx="2436813" cy="6858001"/>
            <a:chOff x="1320800" y="0"/>
            <a:chExt cx="2436813" cy="6858001"/>
          </a:xfrm>
        </p:grpSpPr>
        <p:sp>
          <p:nvSpPr>
            <p:cNvPr id="20" name="Freeform 6">
              <a:extLst>
                <a:ext uri="{FF2B5EF4-FFF2-40B4-BE49-F238E27FC236}">
                  <a16:creationId xmlns:a16="http://schemas.microsoft.com/office/drawing/2014/main" id="{64E2FA9A-FEF7-4501-B0EB-5E45EDD2177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1" name="Freeform 7">
              <a:extLst>
                <a:ext uri="{FF2B5EF4-FFF2-40B4-BE49-F238E27FC236}">
                  <a16:creationId xmlns:a16="http://schemas.microsoft.com/office/drawing/2014/main" id="{BC38192B-B4CB-47D4-A3B1-10010247F15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rgbClr val="595959"/>
            </a:solidFill>
            <a:ln>
              <a:noFill/>
            </a:ln>
          </p:spPr>
        </p:sp>
        <p:sp>
          <p:nvSpPr>
            <p:cNvPr id="22" name="Freeform 8">
              <a:extLst>
                <a:ext uri="{FF2B5EF4-FFF2-40B4-BE49-F238E27FC236}">
                  <a16:creationId xmlns:a16="http://schemas.microsoft.com/office/drawing/2014/main" id="{96330E33-E171-4B0F-82B5-AF7230399B5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rgbClr val="262626"/>
            </a:solidFill>
            <a:ln>
              <a:noFill/>
            </a:ln>
          </p:spPr>
        </p:sp>
        <p:sp>
          <p:nvSpPr>
            <p:cNvPr id="23" name="Freeform 9">
              <a:extLst>
                <a:ext uri="{FF2B5EF4-FFF2-40B4-BE49-F238E27FC236}">
                  <a16:creationId xmlns:a16="http://schemas.microsoft.com/office/drawing/2014/main" id="{332B1723-69BF-42D7-B757-0FA059E1525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4" name="Freeform 10">
              <a:extLst>
                <a:ext uri="{FF2B5EF4-FFF2-40B4-BE49-F238E27FC236}">
                  <a16:creationId xmlns:a16="http://schemas.microsoft.com/office/drawing/2014/main" id="{F115D62D-1E96-48D1-A78D-D370A0BFB9B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5" name="Freeform 11">
              <a:extLst>
                <a:ext uri="{FF2B5EF4-FFF2-40B4-BE49-F238E27FC236}">
                  <a16:creationId xmlns:a16="http://schemas.microsoft.com/office/drawing/2014/main" id="{91C2876A-169D-4822-A766-C00578C88B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rgbClr val="404040"/>
            </a:solidFill>
            <a:ln>
              <a:noFill/>
            </a:ln>
          </p:spPr>
        </p:sp>
      </p:grpSp>
      <p:sp>
        <p:nvSpPr>
          <p:cNvPr id="2" name="Title 1">
            <a:extLst>
              <a:ext uri="{FF2B5EF4-FFF2-40B4-BE49-F238E27FC236}">
                <a16:creationId xmlns:a16="http://schemas.microsoft.com/office/drawing/2014/main" id="{1FCB69BD-5CA0-488E-8656-B86C1117F399}"/>
              </a:ext>
            </a:extLst>
          </p:cNvPr>
          <p:cNvSpPr>
            <a:spLocks noGrp="1"/>
          </p:cNvSpPr>
          <p:nvPr>
            <p:ph type="title"/>
          </p:nvPr>
        </p:nvSpPr>
        <p:spPr>
          <a:xfrm>
            <a:off x="535020" y="685800"/>
            <a:ext cx="2780271" cy="5105400"/>
          </a:xfrm>
        </p:spPr>
        <p:txBody>
          <a:bodyPr>
            <a:normAutofit/>
          </a:bodyPr>
          <a:lstStyle/>
          <a:p>
            <a:r>
              <a:rPr lang="en-US" sz="4000" dirty="0">
                <a:solidFill>
                  <a:srgbClr val="FFFFFF"/>
                </a:solidFill>
              </a:rPr>
              <a:t>Four Forms of Inquiry</a:t>
            </a:r>
          </a:p>
        </p:txBody>
      </p:sp>
      <p:sp>
        <p:nvSpPr>
          <p:cNvPr id="4" name="Slide Number Placeholder 3">
            <a:extLst>
              <a:ext uri="{FF2B5EF4-FFF2-40B4-BE49-F238E27FC236}">
                <a16:creationId xmlns:a16="http://schemas.microsoft.com/office/drawing/2014/main" id="{2C8DCB3A-2B3D-4183-8806-400181E55D20}"/>
              </a:ext>
            </a:extLst>
          </p:cNvPr>
          <p:cNvSpPr>
            <a:spLocks noGrp="1"/>
          </p:cNvSpPr>
          <p:nvPr>
            <p:ph type="sldNum" sz="quarter" idx="12"/>
          </p:nvPr>
        </p:nvSpPr>
        <p:spPr>
          <a:xfrm>
            <a:off x="10265568" y="6309360"/>
            <a:ext cx="1088231" cy="365125"/>
          </a:xfrm>
        </p:spPr>
        <p:txBody>
          <a:bodyPr>
            <a:normAutofit/>
          </a:bodyPr>
          <a:lstStyle/>
          <a:p>
            <a:pPr algn="r">
              <a:spcAft>
                <a:spcPts val="600"/>
              </a:spcAft>
            </a:pPr>
            <a:fld id="{79463015-ABDD-44E9-850F-7B4794200E02}" type="slidenum">
              <a:rPr lang="en-US" sz="1200">
                <a:solidFill>
                  <a:prstClr val="black">
                    <a:tint val="75000"/>
                  </a:prstClr>
                </a:solidFill>
              </a:rPr>
              <a:pPr algn="r">
                <a:spcAft>
                  <a:spcPts val="600"/>
                </a:spcAft>
              </a:pPr>
              <a:t>14</a:t>
            </a:fld>
            <a:endParaRPr lang="en-US" sz="1200">
              <a:solidFill>
                <a:prstClr val="black">
                  <a:tint val="75000"/>
                </a:prstClr>
              </a:solidFill>
            </a:endParaRPr>
          </a:p>
        </p:txBody>
      </p:sp>
      <p:sp>
        <p:nvSpPr>
          <p:cNvPr id="3" name="TextBox 2">
            <a:extLst>
              <a:ext uri="{FF2B5EF4-FFF2-40B4-BE49-F238E27FC236}">
                <a16:creationId xmlns:a16="http://schemas.microsoft.com/office/drawing/2014/main" id="{D1424C0E-2443-4C4E-89E2-C231DB1AC697}"/>
              </a:ext>
            </a:extLst>
          </p:cNvPr>
          <p:cNvSpPr txBox="1"/>
          <p:nvPr/>
        </p:nvSpPr>
        <p:spPr>
          <a:xfrm>
            <a:off x="5186126" y="4207122"/>
            <a:ext cx="6353573" cy="1200329"/>
          </a:xfrm>
          <a:prstGeom prst="rect">
            <a:avLst/>
          </a:prstGeom>
          <a:noFill/>
        </p:spPr>
        <p:txBody>
          <a:bodyPr wrap="square" rtlCol="0" anchor="ctr" anchorCtr="0">
            <a:spAutoFit/>
          </a:bodyPr>
          <a:lstStyle/>
          <a:p>
            <a:r>
              <a:rPr lang="en-US" sz="5400" kern="1200" dirty="0">
                <a:latin typeface="Arial" panose="020B0604020202020204" pitchFamily="34" charset="0"/>
                <a:cs typeface="Arial" panose="020B0604020202020204" pitchFamily="34" charset="0"/>
              </a:rPr>
              <a:t>Open Inquiry</a:t>
            </a:r>
          </a:p>
          <a:p>
            <a:endParaRPr lang="en-US" dirty="0"/>
          </a:p>
        </p:txBody>
      </p:sp>
      <p:sp>
        <p:nvSpPr>
          <p:cNvPr id="33" name="TextBox 32">
            <a:extLst>
              <a:ext uri="{FF2B5EF4-FFF2-40B4-BE49-F238E27FC236}">
                <a16:creationId xmlns:a16="http://schemas.microsoft.com/office/drawing/2014/main" id="{5ABBC08C-9B11-4557-9CA0-02641C9049D4}"/>
              </a:ext>
            </a:extLst>
          </p:cNvPr>
          <p:cNvSpPr txBox="1"/>
          <p:nvPr/>
        </p:nvSpPr>
        <p:spPr>
          <a:xfrm>
            <a:off x="5133574" y="3138733"/>
            <a:ext cx="6353573" cy="923330"/>
          </a:xfrm>
          <a:prstGeom prst="rect">
            <a:avLst/>
          </a:prstGeom>
          <a:noFill/>
        </p:spPr>
        <p:txBody>
          <a:bodyPr wrap="square" rtlCol="0" anchor="ctr" anchorCtr="0">
            <a:spAutoFit/>
          </a:bodyPr>
          <a:lstStyle/>
          <a:p>
            <a:r>
              <a:rPr lang="en-US" sz="5400" kern="1200" dirty="0">
                <a:latin typeface="Arial" panose="020B0604020202020204" pitchFamily="34" charset="0"/>
                <a:cs typeface="Arial" panose="020B0604020202020204" pitchFamily="34" charset="0"/>
              </a:rPr>
              <a:t>Guided Inquiry</a:t>
            </a:r>
          </a:p>
        </p:txBody>
      </p:sp>
      <p:sp>
        <p:nvSpPr>
          <p:cNvPr id="34" name="TextBox 33">
            <a:extLst>
              <a:ext uri="{FF2B5EF4-FFF2-40B4-BE49-F238E27FC236}">
                <a16:creationId xmlns:a16="http://schemas.microsoft.com/office/drawing/2014/main" id="{F9D98F29-BF9C-4624-9789-4B7BCFCD97E7}"/>
              </a:ext>
            </a:extLst>
          </p:cNvPr>
          <p:cNvSpPr txBox="1"/>
          <p:nvPr/>
        </p:nvSpPr>
        <p:spPr>
          <a:xfrm>
            <a:off x="5133574" y="1957487"/>
            <a:ext cx="6353573" cy="923330"/>
          </a:xfrm>
          <a:prstGeom prst="rect">
            <a:avLst/>
          </a:prstGeom>
          <a:noFill/>
        </p:spPr>
        <p:txBody>
          <a:bodyPr wrap="square" rtlCol="0" anchor="ctr" anchorCtr="0">
            <a:spAutoFit/>
          </a:bodyPr>
          <a:lstStyle/>
          <a:p>
            <a:r>
              <a:rPr lang="en-US" sz="5400" kern="1200" dirty="0">
                <a:latin typeface="Arial" panose="020B0604020202020204" pitchFamily="34" charset="0"/>
                <a:cs typeface="Arial" panose="020B0604020202020204" pitchFamily="34" charset="0"/>
              </a:rPr>
              <a:t>Structured Inquiry</a:t>
            </a:r>
          </a:p>
        </p:txBody>
      </p:sp>
      <p:sp>
        <p:nvSpPr>
          <p:cNvPr id="35" name="TextBox 34">
            <a:extLst>
              <a:ext uri="{FF2B5EF4-FFF2-40B4-BE49-F238E27FC236}">
                <a16:creationId xmlns:a16="http://schemas.microsoft.com/office/drawing/2014/main" id="{24B5B2F9-6960-4456-AE8C-0B0646FD0EE9}"/>
              </a:ext>
            </a:extLst>
          </p:cNvPr>
          <p:cNvSpPr txBox="1"/>
          <p:nvPr/>
        </p:nvSpPr>
        <p:spPr>
          <a:xfrm>
            <a:off x="5106595" y="829163"/>
            <a:ext cx="6353573" cy="923330"/>
          </a:xfrm>
          <a:prstGeom prst="rect">
            <a:avLst/>
          </a:prstGeom>
          <a:noFill/>
        </p:spPr>
        <p:txBody>
          <a:bodyPr wrap="square" rtlCol="0" anchor="ctr" anchorCtr="0">
            <a:spAutoFit/>
          </a:bodyPr>
          <a:lstStyle/>
          <a:p>
            <a:r>
              <a:rPr lang="en-US" sz="5400" kern="1200" dirty="0">
                <a:latin typeface="Arial" panose="020B0604020202020204" pitchFamily="34" charset="0"/>
                <a:cs typeface="Arial" panose="020B0604020202020204" pitchFamily="34" charset="0"/>
              </a:rPr>
              <a:t>Confirmation Inquiry</a:t>
            </a:r>
          </a:p>
        </p:txBody>
      </p:sp>
      <p:cxnSp>
        <p:nvCxnSpPr>
          <p:cNvPr id="7" name="Straight Connector 6">
            <a:extLst>
              <a:ext uri="{FF2B5EF4-FFF2-40B4-BE49-F238E27FC236}">
                <a16:creationId xmlns:a16="http://schemas.microsoft.com/office/drawing/2014/main" id="{F1595F79-96FB-443D-8E1D-50D9E6FFC575}"/>
              </a:ext>
              <a:ext uri="{C183D7F6-B498-43B3-948B-1728B52AA6E4}">
                <adec:decorative xmlns:adec="http://schemas.microsoft.com/office/drawing/2017/decorative" val="1"/>
              </a:ext>
            </a:extLst>
          </p:cNvPr>
          <p:cNvCxnSpPr/>
          <p:nvPr/>
        </p:nvCxnSpPr>
        <p:spPr>
          <a:xfrm flipV="1">
            <a:off x="5050431" y="728207"/>
            <a:ext cx="6599238" cy="28460"/>
          </a:xfrm>
          <a:prstGeom prst="line">
            <a:avLst/>
          </a:prstGeom>
          <a:effectLst/>
        </p:spPr>
        <p:style>
          <a:lnRef idx="2">
            <a:schemeClr val="accent2"/>
          </a:lnRef>
          <a:fillRef idx="0">
            <a:schemeClr val="accent2"/>
          </a:fillRef>
          <a:effectRef idx="1">
            <a:schemeClr val="accent2"/>
          </a:effectRef>
          <a:fontRef idx="minor">
            <a:schemeClr val="tx1"/>
          </a:fontRef>
        </p:style>
      </p:cxnSp>
      <p:cxnSp>
        <p:nvCxnSpPr>
          <p:cNvPr id="36" name="Straight Connector 35">
            <a:extLst>
              <a:ext uri="{FF2B5EF4-FFF2-40B4-BE49-F238E27FC236}">
                <a16:creationId xmlns:a16="http://schemas.microsoft.com/office/drawing/2014/main" id="{167EA3D8-4CD2-46CE-A23D-F527EECD9567}"/>
              </a:ext>
              <a:ext uri="{C183D7F6-B498-43B3-948B-1728B52AA6E4}">
                <adec:decorative xmlns:adec="http://schemas.microsoft.com/office/drawing/2017/decorative" val="1"/>
              </a:ext>
            </a:extLst>
          </p:cNvPr>
          <p:cNvCxnSpPr/>
          <p:nvPr/>
        </p:nvCxnSpPr>
        <p:spPr>
          <a:xfrm flipV="1">
            <a:off x="5050431" y="1868228"/>
            <a:ext cx="6599238" cy="28460"/>
          </a:xfrm>
          <a:prstGeom prst="line">
            <a:avLst/>
          </a:prstGeom>
          <a:ln>
            <a:solidFill>
              <a:srgbClr val="003DB8"/>
            </a:solidFill>
          </a:ln>
          <a:effectLst/>
        </p:spPr>
        <p:style>
          <a:lnRef idx="2">
            <a:schemeClr val="accent2"/>
          </a:lnRef>
          <a:fillRef idx="0">
            <a:schemeClr val="accent2"/>
          </a:fillRef>
          <a:effectRef idx="1">
            <a:schemeClr val="accent2"/>
          </a:effectRef>
          <a:fontRef idx="minor">
            <a:schemeClr val="tx1"/>
          </a:fontRef>
        </p:style>
      </p:cxnSp>
      <p:cxnSp>
        <p:nvCxnSpPr>
          <p:cNvPr id="37" name="Straight Connector 36">
            <a:extLst>
              <a:ext uri="{FF2B5EF4-FFF2-40B4-BE49-F238E27FC236}">
                <a16:creationId xmlns:a16="http://schemas.microsoft.com/office/drawing/2014/main" id="{2DEB6C0B-790E-4F8D-BB9A-11AC3296DDD5}"/>
              </a:ext>
              <a:ext uri="{C183D7F6-B498-43B3-948B-1728B52AA6E4}">
                <adec:decorative xmlns:adec="http://schemas.microsoft.com/office/drawing/2017/decorative" val="1"/>
              </a:ext>
            </a:extLst>
          </p:cNvPr>
          <p:cNvCxnSpPr/>
          <p:nvPr/>
        </p:nvCxnSpPr>
        <p:spPr>
          <a:xfrm flipV="1">
            <a:off x="5063294" y="3033886"/>
            <a:ext cx="6599238" cy="28460"/>
          </a:xfrm>
          <a:prstGeom prst="line">
            <a:avLst/>
          </a:prstGeom>
          <a:ln>
            <a:solidFill>
              <a:srgbClr val="7ED8D8"/>
            </a:solidFill>
          </a:ln>
          <a:effectLst/>
        </p:spPr>
        <p:style>
          <a:lnRef idx="2">
            <a:schemeClr val="accent2"/>
          </a:lnRef>
          <a:fillRef idx="0">
            <a:schemeClr val="accent2"/>
          </a:fillRef>
          <a:effectRef idx="1">
            <a:schemeClr val="accent2"/>
          </a:effectRef>
          <a:fontRef idx="minor">
            <a:schemeClr val="tx1"/>
          </a:fontRef>
        </p:style>
      </p:cxnSp>
      <p:cxnSp>
        <p:nvCxnSpPr>
          <p:cNvPr id="39" name="Straight Connector 38">
            <a:extLst>
              <a:ext uri="{FF2B5EF4-FFF2-40B4-BE49-F238E27FC236}">
                <a16:creationId xmlns:a16="http://schemas.microsoft.com/office/drawing/2014/main" id="{BEBC56C2-FC4E-4867-90E7-500DE4D408EE}"/>
              </a:ext>
              <a:ext uri="{C183D7F6-B498-43B3-948B-1728B52AA6E4}">
                <adec:decorative xmlns:adec="http://schemas.microsoft.com/office/drawing/2017/decorative" val="1"/>
              </a:ext>
            </a:extLst>
          </p:cNvPr>
          <p:cNvCxnSpPr/>
          <p:nvPr/>
        </p:nvCxnSpPr>
        <p:spPr>
          <a:xfrm flipV="1">
            <a:off x="5063294" y="4199598"/>
            <a:ext cx="6599238" cy="28460"/>
          </a:xfrm>
          <a:prstGeom prst="line">
            <a:avLst/>
          </a:prstGeom>
        </p:spPr>
        <p:style>
          <a:lnRef idx="1">
            <a:schemeClr val="accent3"/>
          </a:lnRef>
          <a:fillRef idx="0">
            <a:schemeClr val="accent3"/>
          </a:fillRef>
          <a:effectRef idx="0">
            <a:schemeClr val="accent3"/>
          </a:effectRef>
          <a:fontRef idx="minor">
            <a:schemeClr val="tx1"/>
          </a:fontRef>
        </p:style>
      </p:cxnSp>
    </p:spTree>
    <p:extLst>
      <p:ext uri="{BB962C8B-B14F-4D97-AF65-F5344CB8AC3E}">
        <p14:creationId xmlns:p14="http://schemas.microsoft.com/office/powerpoint/2010/main" val="162529447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63C6-B0D0-418C-85BA-A23FA1ED7F29}"/>
              </a:ext>
            </a:extLst>
          </p:cNvPr>
          <p:cNvSpPr>
            <a:spLocks noGrp="1"/>
          </p:cNvSpPr>
          <p:nvPr>
            <p:ph type="title"/>
          </p:nvPr>
        </p:nvSpPr>
        <p:spPr>
          <a:xfrm>
            <a:off x="2152650" y="336472"/>
            <a:ext cx="7886700" cy="1133499"/>
          </a:xfrm>
        </p:spPr>
        <p:txBody>
          <a:bodyPr>
            <a:normAutofit/>
          </a:bodyPr>
          <a:lstStyle/>
          <a:p>
            <a:r>
              <a:rPr lang="en-US" sz="4500" dirty="0"/>
              <a:t>Interactive Task #2</a:t>
            </a:r>
          </a:p>
        </p:txBody>
      </p:sp>
      <p:pic>
        <p:nvPicPr>
          <p:cNvPr id="742" name="Graphic 742" descr="Blueprint with solid fill">
            <a:extLst>
              <a:ext uri="{FF2B5EF4-FFF2-40B4-BE49-F238E27FC236}">
                <a16:creationId xmlns:a16="http://schemas.microsoft.com/office/drawing/2014/main" id="{D42A6B1D-45F6-4F4A-9524-62DB0DD4432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973015" y="2127738"/>
            <a:ext cx="914400" cy="914400"/>
          </a:xfrm>
          <a:prstGeom prst="rect">
            <a:avLst/>
          </a:prstGeom>
        </p:spPr>
      </p:pic>
      <p:pic>
        <p:nvPicPr>
          <p:cNvPr id="743" name="Graphic 743" descr="Users with solid fill">
            <a:extLst>
              <a:ext uri="{FF2B5EF4-FFF2-40B4-BE49-F238E27FC236}">
                <a16:creationId xmlns:a16="http://schemas.microsoft.com/office/drawing/2014/main" id="{09FBF4D5-0CB7-44A1-8A99-955BD2C919B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684585" y="5300756"/>
            <a:ext cx="914400" cy="914400"/>
          </a:xfrm>
          <a:prstGeom prst="rect">
            <a:avLst/>
          </a:prstGeom>
        </p:spPr>
      </p:pic>
      <p:pic>
        <p:nvPicPr>
          <p:cNvPr id="764" name="Graphic 764" descr="Right pointing backhand index outline">
            <a:extLst>
              <a:ext uri="{FF2B5EF4-FFF2-40B4-BE49-F238E27FC236}">
                <a16:creationId xmlns:a16="http://schemas.microsoft.com/office/drawing/2014/main" id="{D5A167AC-2CFA-4037-B2C9-20826A424E7D}"/>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21102" y="1260894"/>
            <a:ext cx="914400" cy="914400"/>
          </a:xfrm>
          <a:prstGeom prst="rect">
            <a:avLst/>
          </a:prstGeom>
        </p:spPr>
      </p:pic>
      <p:pic>
        <p:nvPicPr>
          <p:cNvPr id="765" name="Graphic 765" descr="Thought outline">
            <a:extLst>
              <a:ext uri="{FF2B5EF4-FFF2-40B4-BE49-F238E27FC236}">
                <a16:creationId xmlns:a16="http://schemas.microsoft.com/office/drawing/2014/main" id="{4B8CDA6F-04B4-4C1E-9938-71CC3ADC5C77}"/>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1253" y="3244970"/>
            <a:ext cx="914400" cy="914400"/>
          </a:xfrm>
          <a:prstGeom prst="rect">
            <a:avLst/>
          </a:prstGeom>
        </p:spPr>
      </p:pic>
      <p:pic>
        <p:nvPicPr>
          <p:cNvPr id="190" name="Graphic 765" descr="Thought outline">
            <a:extLst>
              <a:ext uri="{FF2B5EF4-FFF2-40B4-BE49-F238E27FC236}">
                <a16:creationId xmlns:a16="http://schemas.microsoft.com/office/drawing/2014/main" id="{DFD44DCC-C673-46C9-8FDC-5D1AF76C53ED}"/>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2159479" y="4280139"/>
            <a:ext cx="914400" cy="914400"/>
          </a:xfrm>
          <a:prstGeom prst="rect">
            <a:avLst/>
          </a:prstGeom>
        </p:spPr>
      </p:pic>
      <p:sp>
        <p:nvSpPr>
          <p:cNvPr id="10" name="Rectangle: Rounded Corners 9">
            <a:extLst>
              <a:ext uri="{FF2B5EF4-FFF2-40B4-BE49-F238E27FC236}">
                <a16:creationId xmlns:a16="http://schemas.microsoft.com/office/drawing/2014/main" id="{AA5DA9E6-0F53-4D0F-B0BD-B7877E5BAEFC}"/>
              </a:ext>
            </a:extLst>
          </p:cNvPr>
          <p:cNvSpPr/>
          <p:nvPr/>
        </p:nvSpPr>
        <p:spPr>
          <a:xfrm>
            <a:off x="1535502" y="1234712"/>
            <a:ext cx="7246238" cy="903160"/>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r>
              <a:rPr lang="en-US" sz="2000" kern="1200" cap="all" dirty="0">
                <a:latin typeface="Arial" panose="020B0604020202020204" pitchFamily="34" charset="0"/>
                <a:cs typeface="Arial" panose="020B0604020202020204" pitchFamily="34" charset="0"/>
              </a:rPr>
              <a:t>Choose one of the four forms of inquiry.</a:t>
            </a:r>
          </a:p>
        </p:txBody>
      </p:sp>
      <p:sp>
        <p:nvSpPr>
          <p:cNvPr id="14" name="Rectangle: Rounded Corners 13">
            <a:extLst>
              <a:ext uri="{FF2B5EF4-FFF2-40B4-BE49-F238E27FC236}">
                <a16:creationId xmlns:a16="http://schemas.microsoft.com/office/drawing/2014/main" id="{0F429D89-062A-424A-9987-CF45BC9813CE}"/>
              </a:ext>
            </a:extLst>
          </p:cNvPr>
          <p:cNvSpPr/>
          <p:nvPr/>
        </p:nvSpPr>
        <p:spPr>
          <a:xfrm>
            <a:off x="1895797" y="2210996"/>
            <a:ext cx="7246238" cy="903160"/>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nchorCtr="0"/>
          <a:lstStyle/>
          <a:p>
            <a:r>
              <a:rPr lang="en-US" sz="2000" b="1" kern="1200" cap="all" dirty="0">
                <a:latin typeface="Arial" panose="020B0604020202020204" pitchFamily="34" charset="0"/>
                <a:cs typeface="Arial" panose="020B0604020202020204" pitchFamily="34" charset="0"/>
              </a:rPr>
              <a:t>Design a way for this be incorporated into your classroom.</a:t>
            </a:r>
          </a:p>
        </p:txBody>
      </p:sp>
      <p:sp>
        <p:nvSpPr>
          <p:cNvPr id="17" name="Rectangle: Rounded Corners 16">
            <a:extLst>
              <a:ext uri="{FF2B5EF4-FFF2-40B4-BE49-F238E27FC236}">
                <a16:creationId xmlns:a16="http://schemas.microsoft.com/office/drawing/2014/main" id="{02425F90-ED48-4EFF-9BC2-C7A33D7B8C6A}"/>
              </a:ext>
            </a:extLst>
          </p:cNvPr>
          <p:cNvSpPr/>
          <p:nvPr/>
        </p:nvSpPr>
        <p:spPr>
          <a:xfrm>
            <a:off x="2455653" y="3248557"/>
            <a:ext cx="7246238" cy="903160"/>
          </a:xfrm>
          <a:prstGeom prst="roundRect">
            <a:avLst>
              <a:gd name="adj" fmla="val 10000"/>
            </a:avLst>
          </a:prstGeom>
          <a:solidFill>
            <a:schemeClr val="accent1">
              <a:lumMod val="75000"/>
            </a:schemeClr>
          </a:solidFill>
        </p:spPr>
        <p:style>
          <a:lnRef idx="2">
            <a:schemeClr val="lt1">
              <a:hueOff val="0"/>
              <a:satOff val="0"/>
              <a:lumOff val="0"/>
              <a:alphaOff val="0"/>
            </a:schemeClr>
          </a:lnRef>
          <a:fillRef idx="1">
            <a:scrgbClr r="0" g="0" b="0"/>
          </a:fillRef>
          <a:effectRef idx="0">
            <a:schemeClr val="accent4">
              <a:hueOff val="0"/>
              <a:satOff val="0"/>
              <a:lumOff val="0"/>
              <a:alphaOff val="0"/>
            </a:schemeClr>
          </a:effectRef>
          <a:fontRef idx="minor">
            <a:schemeClr val="lt1"/>
          </a:fontRef>
        </p:style>
        <p:txBody>
          <a:bodyPr anchor="ctr" anchorCtr="0"/>
          <a:lstStyle/>
          <a:p>
            <a:r>
              <a:rPr lang="en-US" sz="2000" kern="1200" cap="all" dirty="0">
                <a:latin typeface="Arial" panose="020B0604020202020204" pitchFamily="34" charset="0"/>
                <a:cs typeface="Arial" panose="020B0604020202020204" pitchFamily="34" charset="0"/>
              </a:rPr>
              <a:t>How will meaningful mathematical discourse be practiced </a:t>
            </a:r>
            <a:r>
              <a:rPr lang="en-US" sz="2000" b="0" kern="1200" cap="all" dirty="0">
                <a:latin typeface="Arial" panose="020B0604020202020204" pitchFamily="34" charset="0"/>
                <a:cs typeface="Arial" panose="020B0604020202020204" pitchFamily="34" charset="0"/>
              </a:rPr>
              <a:t>in this incorporation</a:t>
            </a:r>
            <a:r>
              <a:rPr lang="en-US" sz="2000" kern="1200" cap="all" dirty="0">
                <a:latin typeface="Arial" panose="020B0604020202020204" pitchFamily="34" charset="0"/>
                <a:cs typeface="Arial" panose="020B0604020202020204" pitchFamily="34" charset="0"/>
              </a:rPr>
              <a:t>?</a:t>
            </a:r>
            <a:endParaRPr lang="en-US" sz="2000" cap="all" dirty="0">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48741F85-C68D-43F8-9126-D7F5BCD3F79B}"/>
              </a:ext>
            </a:extLst>
          </p:cNvPr>
          <p:cNvSpPr/>
          <p:nvPr/>
        </p:nvSpPr>
        <p:spPr>
          <a:xfrm>
            <a:off x="3073879" y="4253686"/>
            <a:ext cx="7246238" cy="903160"/>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nchorCtr="0"/>
          <a:lstStyle/>
          <a:p>
            <a:r>
              <a:rPr lang="en-US" sz="2000" kern="1200" cap="all" dirty="0">
                <a:latin typeface="Arial" panose="020B0604020202020204" pitchFamily="34" charset="0"/>
                <a:cs typeface="Arial" panose="020B0604020202020204" pitchFamily="34" charset="0"/>
              </a:rPr>
              <a:t>What will be the role of the students and the teacher in this incorporation?</a:t>
            </a:r>
          </a:p>
        </p:txBody>
      </p:sp>
      <p:sp>
        <p:nvSpPr>
          <p:cNvPr id="23" name="Rectangle: Rounded Corners 22">
            <a:extLst>
              <a:ext uri="{FF2B5EF4-FFF2-40B4-BE49-F238E27FC236}">
                <a16:creationId xmlns:a16="http://schemas.microsoft.com/office/drawing/2014/main" id="{0C1B0DC3-6911-4B58-B273-74A8613664FF}"/>
              </a:ext>
            </a:extLst>
          </p:cNvPr>
          <p:cNvSpPr/>
          <p:nvPr/>
        </p:nvSpPr>
        <p:spPr>
          <a:xfrm>
            <a:off x="3598985" y="5327209"/>
            <a:ext cx="7246238" cy="903160"/>
          </a:xfrm>
          <a:prstGeom prst="roundRect">
            <a:avLst>
              <a:gd name="adj" fmla="val 10000"/>
            </a:avLst>
          </a:pr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anchor="ctr" anchorCtr="0"/>
          <a:lstStyle/>
          <a:p>
            <a:r>
              <a:rPr lang="en-US" sz="2000" b="1" kern="1200" cap="all" dirty="0">
                <a:latin typeface="Arial" panose="020B0604020202020204" pitchFamily="34" charset="0"/>
                <a:cs typeface="Arial" panose="020B0604020202020204" pitchFamily="34" charset="0"/>
              </a:rPr>
              <a:t>Join breakout room and discuss these ideas with your group.</a:t>
            </a:r>
          </a:p>
        </p:txBody>
      </p:sp>
      <p:sp>
        <p:nvSpPr>
          <p:cNvPr id="27" name="Arrow: Down 26" descr="down arrow">
            <a:extLst>
              <a:ext uri="{FF2B5EF4-FFF2-40B4-BE49-F238E27FC236}">
                <a16:creationId xmlns:a16="http://schemas.microsoft.com/office/drawing/2014/main" id="{21CC725B-B3B8-4A66-9169-BC4F53CBB3DF}"/>
              </a:ext>
            </a:extLst>
          </p:cNvPr>
          <p:cNvSpPr/>
          <p:nvPr/>
        </p:nvSpPr>
        <p:spPr>
          <a:xfrm>
            <a:off x="8271196" y="1943922"/>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9" name="Arrow: Down 28" descr="down arrow">
            <a:extLst>
              <a:ext uri="{FF2B5EF4-FFF2-40B4-BE49-F238E27FC236}">
                <a16:creationId xmlns:a16="http://schemas.microsoft.com/office/drawing/2014/main" id="{4B2CE484-43E0-4CA1-9D28-63467D601015}"/>
              </a:ext>
            </a:extLst>
          </p:cNvPr>
          <p:cNvSpPr/>
          <p:nvPr/>
        </p:nvSpPr>
        <p:spPr>
          <a:xfrm>
            <a:off x="8608285" y="2833856"/>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30" name="Arrow: Down 29" descr="down arrow">
            <a:extLst>
              <a:ext uri="{FF2B5EF4-FFF2-40B4-BE49-F238E27FC236}">
                <a16:creationId xmlns:a16="http://schemas.microsoft.com/office/drawing/2014/main" id="{4365EC9E-5A9B-4B5B-9825-A942267D3CB5}"/>
              </a:ext>
            </a:extLst>
          </p:cNvPr>
          <p:cNvSpPr/>
          <p:nvPr/>
        </p:nvSpPr>
        <p:spPr>
          <a:xfrm>
            <a:off x="9195339" y="3823237"/>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31" name="Arrow: Down 30" descr="down arrow">
            <a:extLst>
              <a:ext uri="{FF2B5EF4-FFF2-40B4-BE49-F238E27FC236}">
                <a16:creationId xmlns:a16="http://schemas.microsoft.com/office/drawing/2014/main" id="{5B5AD011-6B69-4185-AD2E-5DE1D533EAB8}"/>
              </a:ext>
            </a:extLst>
          </p:cNvPr>
          <p:cNvSpPr/>
          <p:nvPr/>
        </p:nvSpPr>
        <p:spPr>
          <a:xfrm>
            <a:off x="9782393" y="4869675"/>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361189855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709F1D5-B0F1-4714-A239-E5B61C16191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228FB460-D3FF-4440-A020-05982A09E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40546" y="1011045"/>
            <a:ext cx="4369859" cy="4369859"/>
          </a:xfrm>
          <a:prstGeom prst="roundRect">
            <a:avLst>
              <a:gd name="adj" fmla="val 2757"/>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E17CAF2-E8E5-4162-AA20-9942171D67A1}"/>
              </a:ext>
            </a:extLst>
          </p:cNvPr>
          <p:cNvSpPr>
            <a:spLocks noGrp="1"/>
          </p:cNvSpPr>
          <p:nvPr>
            <p:ph type="title"/>
          </p:nvPr>
        </p:nvSpPr>
        <p:spPr>
          <a:xfrm>
            <a:off x="956826" y="1112969"/>
            <a:ext cx="3937298" cy="4166010"/>
          </a:xfrm>
        </p:spPr>
        <p:txBody>
          <a:bodyPr>
            <a:normAutofit/>
          </a:bodyPr>
          <a:lstStyle/>
          <a:p>
            <a:r>
              <a:rPr lang="en-US" dirty="0">
                <a:solidFill>
                  <a:srgbClr val="FFFFFF"/>
                </a:solidFill>
              </a:rPr>
              <a:t>Example: </a:t>
            </a:r>
            <a:br>
              <a:rPr lang="en-US" dirty="0">
                <a:solidFill>
                  <a:srgbClr val="FFFFFF"/>
                </a:solidFill>
              </a:rPr>
            </a:br>
            <a:r>
              <a:rPr lang="en-US" dirty="0">
                <a:solidFill>
                  <a:srgbClr val="FFFFFF"/>
                </a:solidFill>
              </a:rPr>
              <a:t>Open Inquiry</a:t>
            </a:r>
          </a:p>
        </p:txBody>
      </p:sp>
      <p:sp>
        <p:nvSpPr>
          <p:cNvPr id="13" name="Freeform: Shape 12">
            <a:extLst>
              <a:ext uri="{FF2B5EF4-FFF2-40B4-BE49-F238E27FC236}">
                <a16:creationId xmlns:a16="http://schemas.microsoft.com/office/drawing/2014/main" id="{14847E93-7DC1-4D4B-8829-B19AA7137C5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30529" y="0"/>
            <a:ext cx="1155142" cy="591009"/>
          </a:xfrm>
          <a:custGeom>
            <a:avLst/>
            <a:gdLst>
              <a:gd name="connsiteX0" fmla="*/ 1355 w 1155142"/>
              <a:gd name="connsiteY0" fmla="*/ 0 h 591009"/>
              <a:gd name="connsiteX1" fmla="*/ 1153787 w 1155142"/>
              <a:gd name="connsiteY1" fmla="*/ 0 h 591009"/>
              <a:gd name="connsiteX2" fmla="*/ 1155142 w 1155142"/>
              <a:gd name="connsiteY2" fmla="*/ 13438 h 591009"/>
              <a:gd name="connsiteX3" fmla="*/ 577571 w 1155142"/>
              <a:gd name="connsiteY3" fmla="*/ 591009 h 591009"/>
              <a:gd name="connsiteX4" fmla="*/ 0 w 1155142"/>
              <a:gd name="connsiteY4" fmla="*/ 13438 h 59100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5142" h="591009">
                <a:moveTo>
                  <a:pt x="1355" y="0"/>
                </a:moveTo>
                <a:lnTo>
                  <a:pt x="1153787" y="0"/>
                </a:lnTo>
                <a:lnTo>
                  <a:pt x="1155142" y="13438"/>
                </a:lnTo>
                <a:cubicBezTo>
                  <a:pt x="1155142" y="332422"/>
                  <a:pt x="896555" y="591009"/>
                  <a:pt x="577571" y="591009"/>
                </a:cubicBezTo>
                <a:cubicBezTo>
                  <a:pt x="258587" y="591009"/>
                  <a:pt x="0" y="332422"/>
                  <a:pt x="0" y="13438"/>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5" name="Freeform: Shape 14">
            <a:extLst>
              <a:ext uri="{FF2B5EF4-FFF2-40B4-BE49-F238E27FC236}">
                <a16:creationId xmlns:a16="http://schemas.microsoft.com/office/drawing/2014/main" id="{5566D6E1-03A1-4D73-A4E0-35D74D568A0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961511" y="-1"/>
            <a:ext cx="1737401" cy="959536"/>
          </a:xfrm>
          <a:custGeom>
            <a:avLst/>
            <a:gdLst>
              <a:gd name="connsiteX0" fmla="*/ 0 w 1737401"/>
              <a:gd name="connsiteY0" fmla="*/ 0 h 959536"/>
              <a:gd name="connsiteX1" fmla="*/ 123825 w 1737401"/>
              <a:gd name="connsiteY1" fmla="*/ 0 h 959536"/>
              <a:gd name="connsiteX2" fmla="*/ 123825 w 1737401"/>
              <a:gd name="connsiteY2" fmla="*/ 790277 h 959536"/>
              <a:gd name="connsiteX3" fmla="*/ 1490095 w 1737401"/>
              <a:gd name="connsiteY3" fmla="*/ 0 h 959536"/>
              <a:gd name="connsiteX4" fmla="*/ 1737401 w 1737401"/>
              <a:gd name="connsiteY4" fmla="*/ 0 h 959536"/>
              <a:gd name="connsiteX5" fmla="*/ 92869 w 1737401"/>
              <a:gd name="connsiteY5" fmla="*/ 951249 h 959536"/>
              <a:gd name="connsiteX6" fmla="*/ 61913 w 1737401"/>
              <a:gd name="connsiteY6" fmla="*/ 959536 h 959536"/>
              <a:gd name="connsiteX7" fmla="*/ 0 w 1737401"/>
              <a:gd name="connsiteY7" fmla="*/ 897624 h 95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737401" h="959536">
                <a:moveTo>
                  <a:pt x="0" y="0"/>
                </a:moveTo>
                <a:lnTo>
                  <a:pt x="123825" y="0"/>
                </a:lnTo>
                <a:lnTo>
                  <a:pt x="123825" y="790277"/>
                </a:lnTo>
                <a:lnTo>
                  <a:pt x="1490095" y="0"/>
                </a:lnTo>
                <a:lnTo>
                  <a:pt x="1737401" y="0"/>
                </a:lnTo>
                <a:lnTo>
                  <a:pt x="92869" y="951249"/>
                </a:lnTo>
                <a:cubicBezTo>
                  <a:pt x="83458" y="956688"/>
                  <a:pt x="72780" y="959546"/>
                  <a:pt x="61913" y="959536"/>
                </a:cubicBezTo>
                <a:cubicBezTo>
                  <a:pt x="27719" y="959536"/>
                  <a:pt x="0" y="931818"/>
                  <a:pt x="0" y="897624"/>
                </a:cubicBezTo>
                <a:close/>
              </a:path>
            </a:pathLst>
          </a:custGeom>
          <a:solidFill>
            <a:schemeClr val="accent6"/>
          </a:solidFill>
          <a:ln w="9525" cap="flat">
            <a:noFill/>
            <a:prstDash val="solid"/>
            <a:miter/>
          </a:ln>
        </p:spPr>
        <p:txBody>
          <a:bodyPr rtlCol="0" anchor="ctr"/>
          <a:lstStyle/>
          <a:p>
            <a:endParaRPr lang="en-US"/>
          </a:p>
        </p:txBody>
      </p:sp>
      <p:sp>
        <p:nvSpPr>
          <p:cNvPr id="17" name="Freeform: Shape 16">
            <a:extLst>
              <a:ext uri="{FF2B5EF4-FFF2-40B4-BE49-F238E27FC236}">
                <a16:creationId xmlns:a16="http://schemas.microsoft.com/office/drawing/2014/main" id="{9F835A99-04AC-494A-A572-AFE8413CC9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2936831"/>
            <a:ext cx="159741" cy="552996"/>
          </a:xfrm>
          <a:custGeom>
            <a:avLst/>
            <a:gdLst>
              <a:gd name="connsiteX0" fmla="*/ 159741 w 159741"/>
              <a:gd name="connsiteY0" fmla="*/ 0 h 552996"/>
              <a:gd name="connsiteX1" fmla="*/ 159741 w 159741"/>
              <a:gd name="connsiteY1" fmla="*/ 552996 h 552996"/>
              <a:gd name="connsiteX2" fmla="*/ 141849 w 159741"/>
              <a:gd name="connsiteY2" fmla="*/ 543285 h 552996"/>
              <a:gd name="connsiteX3" fmla="*/ 0 w 159741"/>
              <a:gd name="connsiteY3" fmla="*/ 276498 h 552996"/>
              <a:gd name="connsiteX4" fmla="*/ 141849 w 159741"/>
              <a:gd name="connsiteY4" fmla="*/ 9711 h 5529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9741" h="552996">
                <a:moveTo>
                  <a:pt x="159741" y="0"/>
                </a:moveTo>
                <a:lnTo>
                  <a:pt x="159741" y="552996"/>
                </a:lnTo>
                <a:lnTo>
                  <a:pt x="141849" y="543285"/>
                </a:lnTo>
                <a:cubicBezTo>
                  <a:pt x="56268" y="485467"/>
                  <a:pt x="0" y="387554"/>
                  <a:pt x="0" y="276498"/>
                </a:cubicBezTo>
                <a:cubicBezTo>
                  <a:pt x="0" y="165443"/>
                  <a:pt x="56268" y="67529"/>
                  <a:pt x="141849" y="9711"/>
                </a:cubicBezTo>
                <a:close/>
              </a:path>
            </a:pathLst>
          </a:custGeom>
          <a:solidFill>
            <a:schemeClr val="accent4"/>
          </a:solidFill>
          <a:ln w="127000">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ontent Placeholder 2">
            <a:extLst>
              <a:ext uri="{FF2B5EF4-FFF2-40B4-BE49-F238E27FC236}">
                <a16:creationId xmlns:a16="http://schemas.microsoft.com/office/drawing/2014/main" id="{0D7BB7C6-BBC6-4AC1-A917-8AF2E0B3D6BC}"/>
              </a:ext>
            </a:extLst>
          </p:cNvPr>
          <p:cNvSpPr>
            <a:spLocks noGrp="1"/>
          </p:cNvSpPr>
          <p:nvPr>
            <p:ph idx="1"/>
          </p:nvPr>
        </p:nvSpPr>
        <p:spPr>
          <a:xfrm>
            <a:off x="6096000" y="820879"/>
            <a:ext cx="5257799" cy="5398945"/>
          </a:xfrm>
        </p:spPr>
        <p:txBody>
          <a:bodyPr anchor="t">
            <a:normAutofit fontScale="92500" lnSpcReduction="10000"/>
          </a:bodyPr>
          <a:lstStyle/>
          <a:p>
            <a:pPr>
              <a:lnSpc>
                <a:spcPct val="90000"/>
              </a:lnSpc>
            </a:pPr>
            <a:r>
              <a:rPr lang="en-US" sz="3000" dirty="0"/>
              <a:t>Genius Hour</a:t>
            </a:r>
          </a:p>
          <a:p>
            <a:pPr lvl="1">
              <a:lnSpc>
                <a:spcPct val="90000"/>
              </a:lnSpc>
            </a:pPr>
            <a:r>
              <a:rPr lang="en-US" sz="3000" dirty="0">
                <a:hlinkClick r:id="rId2"/>
              </a:rPr>
              <a:t>Video Explanation</a:t>
            </a:r>
            <a:endParaRPr lang="en-US" sz="3000" dirty="0"/>
          </a:p>
          <a:p>
            <a:pPr marL="346045" lvl="1" indent="0">
              <a:lnSpc>
                <a:spcPct val="90000"/>
              </a:lnSpc>
              <a:buNone/>
            </a:pPr>
            <a:endParaRPr lang="en-US" sz="3000" dirty="0"/>
          </a:p>
          <a:p>
            <a:pPr lvl="1">
              <a:lnSpc>
                <a:spcPct val="90000"/>
              </a:lnSpc>
            </a:pPr>
            <a:r>
              <a:rPr lang="en-US" sz="3000" dirty="0"/>
              <a:t>Role of teacher and student</a:t>
            </a:r>
          </a:p>
          <a:p>
            <a:pPr lvl="2">
              <a:lnSpc>
                <a:spcPct val="90000"/>
              </a:lnSpc>
            </a:pPr>
            <a:r>
              <a:rPr lang="en-US" sz="3000" dirty="0"/>
              <a:t>Setting up guidelines ahead of time</a:t>
            </a:r>
          </a:p>
          <a:p>
            <a:pPr lvl="2">
              <a:lnSpc>
                <a:spcPct val="90000"/>
              </a:lnSpc>
            </a:pPr>
            <a:r>
              <a:rPr lang="en-US" sz="3000" dirty="0"/>
              <a:t>Planning check-ins</a:t>
            </a:r>
          </a:p>
          <a:p>
            <a:pPr marL="796853" lvl="2" indent="0">
              <a:lnSpc>
                <a:spcPct val="90000"/>
              </a:lnSpc>
              <a:buNone/>
            </a:pPr>
            <a:endParaRPr lang="en-US" sz="3000" dirty="0"/>
          </a:p>
          <a:p>
            <a:pPr lvl="1">
              <a:lnSpc>
                <a:spcPct val="90000"/>
              </a:lnSpc>
            </a:pPr>
            <a:r>
              <a:rPr lang="en-US" sz="3000" dirty="0"/>
              <a:t>Mathematical Discourse</a:t>
            </a:r>
          </a:p>
          <a:p>
            <a:pPr lvl="2">
              <a:lnSpc>
                <a:spcPct val="90000"/>
              </a:lnSpc>
            </a:pPr>
            <a:r>
              <a:rPr lang="en-US" sz="3000" dirty="0"/>
              <a:t>Group settings</a:t>
            </a:r>
          </a:p>
          <a:p>
            <a:pPr lvl="2">
              <a:lnSpc>
                <a:spcPct val="90000"/>
              </a:lnSpc>
            </a:pPr>
            <a:r>
              <a:rPr lang="en-US" sz="3000" dirty="0"/>
              <a:t>Meetings with teacher</a:t>
            </a:r>
          </a:p>
          <a:p>
            <a:pPr lvl="2">
              <a:lnSpc>
                <a:spcPct val="90000"/>
              </a:lnSpc>
            </a:pPr>
            <a:r>
              <a:rPr lang="en-US" sz="3000" dirty="0"/>
              <a:t>Culminating presentation</a:t>
            </a:r>
          </a:p>
          <a:p>
            <a:pPr lvl="2">
              <a:lnSpc>
                <a:spcPct val="90000"/>
              </a:lnSpc>
            </a:pPr>
            <a:endParaRPr lang="en-US" sz="3000" dirty="0"/>
          </a:p>
          <a:p>
            <a:pPr lvl="2">
              <a:lnSpc>
                <a:spcPct val="90000"/>
              </a:lnSpc>
            </a:pPr>
            <a:endParaRPr lang="en-US" sz="3000" dirty="0"/>
          </a:p>
        </p:txBody>
      </p:sp>
      <p:sp>
        <p:nvSpPr>
          <p:cNvPr id="19" name="Freeform: Shape 18">
            <a:extLst>
              <a:ext uri="{FF2B5EF4-FFF2-40B4-BE49-F238E27FC236}">
                <a16:creationId xmlns:a16="http://schemas.microsoft.com/office/drawing/2014/main" id="{7B786209-1B0B-4CA9-9BDD-F7327066A84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5835649"/>
            <a:ext cx="1548180" cy="1022351"/>
          </a:xfrm>
          <a:custGeom>
            <a:avLst/>
            <a:gdLst>
              <a:gd name="connsiteX0" fmla="*/ 61913 w 1548180"/>
              <a:gd name="connsiteY0" fmla="*/ 0 h 1022351"/>
              <a:gd name="connsiteX1" fmla="*/ 1548180 w 1548180"/>
              <a:gd name="connsiteY1" fmla="*/ 0 h 1022351"/>
              <a:gd name="connsiteX2" fmla="*/ 1548180 w 1548180"/>
              <a:gd name="connsiteY2" fmla="*/ 123825 h 1022351"/>
              <a:gd name="connsiteX3" fmla="*/ 123825 w 1548180"/>
              <a:gd name="connsiteY3" fmla="*/ 123825 h 1022351"/>
              <a:gd name="connsiteX4" fmla="*/ 123825 w 1548180"/>
              <a:gd name="connsiteY4" fmla="*/ 1022351 h 1022351"/>
              <a:gd name="connsiteX5" fmla="*/ 0 w 1548180"/>
              <a:gd name="connsiteY5" fmla="*/ 1022351 h 1022351"/>
              <a:gd name="connsiteX6" fmla="*/ 0 w 1548180"/>
              <a:gd name="connsiteY6" fmla="*/ 61913 h 1022351"/>
              <a:gd name="connsiteX7" fmla="*/ 61913 w 1548180"/>
              <a:gd name="connsiteY7" fmla="*/ 0 h 10223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548180" h="1022351">
                <a:moveTo>
                  <a:pt x="61913" y="0"/>
                </a:moveTo>
                <a:lnTo>
                  <a:pt x="1548180" y="0"/>
                </a:lnTo>
                <a:lnTo>
                  <a:pt x="1548180" y="123825"/>
                </a:lnTo>
                <a:lnTo>
                  <a:pt x="123825" y="123825"/>
                </a:lnTo>
                <a:lnTo>
                  <a:pt x="123825" y="1022351"/>
                </a:lnTo>
                <a:lnTo>
                  <a:pt x="0" y="1022351"/>
                </a:lnTo>
                <a:lnTo>
                  <a:pt x="0" y="61913"/>
                </a:lnTo>
                <a:cubicBezTo>
                  <a:pt x="0" y="27719"/>
                  <a:pt x="27719" y="0"/>
                  <a:pt x="61913" y="0"/>
                </a:cubicBezTo>
                <a:close/>
              </a:path>
            </a:pathLst>
          </a:custGeom>
          <a:solidFill>
            <a:schemeClr val="accent6"/>
          </a:solidFill>
          <a:ln w="9525"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2D2964BB-484D-45AE-AD66-D407D062965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418308" y="5717905"/>
            <a:ext cx="1771609" cy="1140095"/>
          </a:xfrm>
          <a:custGeom>
            <a:avLst/>
            <a:gdLst>
              <a:gd name="connsiteX0" fmla="*/ 1561721 w 1771609"/>
              <a:gd name="connsiteY0" fmla="*/ 763041 h 1140095"/>
              <a:gd name="connsiteX1" fmla="*/ 1623024 w 1771609"/>
              <a:gd name="connsiteY1" fmla="*/ 792810 h 1140095"/>
              <a:gd name="connsiteX2" fmla="*/ 1711735 w 1771609"/>
              <a:gd name="connsiteY2" fmla="*/ 970132 h 1140095"/>
              <a:gd name="connsiteX3" fmla="*/ 1771609 w 1771609"/>
              <a:gd name="connsiteY3" fmla="*/ 1140095 h 1140095"/>
              <a:gd name="connsiteX4" fmla="*/ 1637225 w 1771609"/>
              <a:gd name="connsiteY4" fmla="*/ 1140095 h 1140095"/>
              <a:gd name="connsiteX5" fmla="*/ 1594820 w 1771609"/>
              <a:gd name="connsiteY5" fmla="*/ 1019711 h 1140095"/>
              <a:gd name="connsiteX6" fmla="*/ 1513200 w 1771609"/>
              <a:gd name="connsiteY6" fmla="*/ 856627 h 1140095"/>
              <a:gd name="connsiteX7" fmla="*/ 1538499 w 1771609"/>
              <a:gd name="connsiteY7" fmla="*/ 770415 h 1140095"/>
              <a:gd name="connsiteX8" fmla="*/ 1561721 w 1771609"/>
              <a:gd name="connsiteY8" fmla="*/ 763041 h 1140095"/>
              <a:gd name="connsiteX9" fmla="*/ 933455 w 1771609"/>
              <a:gd name="connsiteY9" fmla="*/ 161309 h 1140095"/>
              <a:gd name="connsiteX10" fmla="*/ 957797 w 1771609"/>
              <a:gd name="connsiteY10" fmla="*/ 167970 h 1140095"/>
              <a:gd name="connsiteX11" fmla="*/ 1286982 w 1771609"/>
              <a:gd name="connsiteY11" fmla="*/ 387616 h 1140095"/>
              <a:gd name="connsiteX12" fmla="*/ 1293725 w 1771609"/>
              <a:gd name="connsiteY12" fmla="*/ 477075 h 1140095"/>
              <a:gd name="connsiteX13" fmla="*/ 1245453 w 1771609"/>
              <a:gd name="connsiteY13" fmla="*/ 499154 h 1140095"/>
              <a:gd name="connsiteX14" fmla="*/ 1245167 w 1771609"/>
              <a:gd name="connsiteY14" fmla="*/ 499154 h 1140095"/>
              <a:gd name="connsiteX15" fmla="*/ 1203638 w 1771609"/>
              <a:gd name="connsiteY15" fmla="*/ 484104 h 1140095"/>
              <a:gd name="connsiteX16" fmla="*/ 900647 w 1771609"/>
              <a:gd name="connsiteY16" fmla="*/ 281508 h 1140095"/>
              <a:gd name="connsiteX17" fmla="*/ 872454 w 1771609"/>
              <a:gd name="connsiteY17" fmla="*/ 196164 h 1140095"/>
              <a:gd name="connsiteX18" fmla="*/ 933455 w 1771609"/>
              <a:gd name="connsiteY18" fmla="*/ 161309 h 1140095"/>
              <a:gd name="connsiteX19" fmla="*/ 256260 w 1771609"/>
              <a:gd name="connsiteY19" fmla="*/ 29 h 1140095"/>
              <a:gd name="connsiteX20" fmla="*/ 454020 w 1771609"/>
              <a:gd name="connsiteY20" fmla="*/ 13474 h 1140095"/>
              <a:gd name="connsiteX21" fmla="*/ 509236 w 1771609"/>
              <a:gd name="connsiteY21" fmla="*/ 84182 h 1140095"/>
              <a:gd name="connsiteX22" fmla="*/ 445829 w 1771609"/>
              <a:gd name="connsiteY22" fmla="*/ 139871 h 1140095"/>
              <a:gd name="connsiteX23" fmla="*/ 437447 w 1771609"/>
              <a:gd name="connsiteY23" fmla="*/ 139395 h 1140095"/>
              <a:gd name="connsiteX24" fmla="*/ 73211 w 1771609"/>
              <a:gd name="connsiteY24" fmla="*/ 137204 h 1140095"/>
              <a:gd name="connsiteX25" fmla="*/ 749 w 1771609"/>
              <a:gd name="connsiteY25" fmla="*/ 84082 h 1140095"/>
              <a:gd name="connsiteX26" fmla="*/ 53871 w 1771609"/>
              <a:gd name="connsiteY26" fmla="*/ 11621 h 1140095"/>
              <a:gd name="connsiteX27" fmla="*/ 58352 w 1771609"/>
              <a:gd name="connsiteY27" fmla="*/ 11093 h 1140095"/>
              <a:gd name="connsiteX28" fmla="*/ 256260 w 1771609"/>
              <a:gd name="connsiteY28" fmla="*/ 29 h 11400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1771609" h="1140095">
                <a:moveTo>
                  <a:pt x="1561721" y="763041"/>
                </a:moveTo>
                <a:cubicBezTo>
                  <a:pt x="1585506" y="760324"/>
                  <a:pt x="1609722" y="771249"/>
                  <a:pt x="1623024" y="792810"/>
                </a:cubicBezTo>
                <a:cubicBezTo>
                  <a:pt x="1656300" y="850065"/>
                  <a:pt x="1685920" y="909291"/>
                  <a:pt x="1711735" y="970132"/>
                </a:cubicBezTo>
                <a:lnTo>
                  <a:pt x="1771609" y="1140095"/>
                </a:lnTo>
                <a:lnTo>
                  <a:pt x="1637225" y="1140095"/>
                </a:lnTo>
                <a:lnTo>
                  <a:pt x="1594820" y="1019711"/>
                </a:lnTo>
                <a:cubicBezTo>
                  <a:pt x="1571072" y="963753"/>
                  <a:pt x="1543818" y="909282"/>
                  <a:pt x="1513200" y="856627"/>
                </a:cubicBezTo>
                <a:cubicBezTo>
                  <a:pt x="1496379" y="825834"/>
                  <a:pt x="1507704" y="787236"/>
                  <a:pt x="1538499" y="770415"/>
                </a:cubicBezTo>
                <a:cubicBezTo>
                  <a:pt x="1545912" y="766367"/>
                  <a:pt x="1553792" y="763946"/>
                  <a:pt x="1561721" y="763041"/>
                </a:cubicBezTo>
                <a:close/>
                <a:moveTo>
                  <a:pt x="933455" y="161309"/>
                </a:moveTo>
                <a:cubicBezTo>
                  <a:pt x="941693" y="161855"/>
                  <a:pt x="949959" y="164025"/>
                  <a:pt x="957797" y="167970"/>
                </a:cubicBezTo>
                <a:cubicBezTo>
                  <a:pt x="1076184" y="227289"/>
                  <a:pt x="1186759" y="301068"/>
                  <a:pt x="1286982" y="387616"/>
                </a:cubicBezTo>
                <a:cubicBezTo>
                  <a:pt x="1313547" y="410457"/>
                  <a:pt x="1316566" y="450510"/>
                  <a:pt x="1293725" y="477075"/>
                </a:cubicBezTo>
                <a:cubicBezTo>
                  <a:pt x="1281638" y="491137"/>
                  <a:pt x="1263998" y="499204"/>
                  <a:pt x="1245453" y="499154"/>
                </a:cubicBezTo>
                <a:lnTo>
                  <a:pt x="1245167" y="499154"/>
                </a:lnTo>
                <a:cubicBezTo>
                  <a:pt x="1229965" y="499301"/>
                  <a:pt x="1215220" y="493956"/>
                  <a:pt x="1203638" y="484104"/>
                </a:cubicBezTo>
                <a:cubicBezTo>
                  <a:pt x="1111407" y="404300"/>
                  <a:pt x="1009633" y="336248"/>
                  <a:pt x="900647" y="281508"/>
                </a:cubicBezTo>
                <a:cubicBezTo>
                  <a:pt x="869295" y="265726"/>
                  <a:pt x="856672" y="227516"/>
                  <a:pt x="872454" y="196164"/>
                </a:cubicBezTo>
                <a:cubicBezTo>
                  <a:pt x="884290" y="172650"/>
                  <a:pt x="908742" y="159670"/>
                  <a:pt x="933455" y="161309"/>
                </a:cubicBezTo>
                <a:close/>
                <a:moveTo>
                  <a:pt x="256260" y="29"/>
                </a:moveTo>
                <a:cubicBezTo>
                  <a:pt x="322331" y="427"/>
                  <a:pt x="388378" y="4909"/>
                  <a:pt x="454020" y="13474"/>
                </a:cubicBezTo>
                <a:cubicBezTo>
                  <a:pt x="488793" y="17752"/>
                  <a:pt x="513514" y="49409"/>
                  <a:pt x="509236" y="84182"/>
                </a:cubicBezTo>
                <a:cubicBezTo>
                  <a:pt x="505303" y="116151"/>
                  <a:pt x="478038" y="140098"/>
                  <a:pt x="445829" y="139871"/>
                </a:cubicBezTo>
                <a:cubicBezTo>
                  <a:pt x="443027" y="139899"/>
                  <a:pt x="440227" y="139740"/>
                  <a:pt x="437447" y="139395"/>
                </a:cubicBezTo>
                <a:cubicBezTo>
                  <a:pt x="316592" y="123615"/>
                  <a:pt x="194247" y="122878"/>
                  <a:pt x="73211" y="137204"/>
                </a:cubicBezTo>
                <a:cubicBezTo>
                  <a:pt x="38532" y="142545"/>
                  <a:pt x="6090" y="118762"/>
                  <a:pt x="749" y="84082"/>
                </a:cubicBezTo>
                <a:cubicBezTo>
                  <a:pt x="-4591" y="49403"/>
                  <a:pt x="19192" y="16961"/>
                  <a:pt x="53871" y="11621"/>
                </a:cubicBezTo>
                <a:cubicBezTo>
                  <a:pt x="55358" y="11392"/>
                  <a:pt x="56852" y="11216"/>
                  <a:pt x="58352" y="11093"/>
                </a:cubicBezTo>
                <a:cubicBezTo>
                  <a:pt x="124093" y="3319"/>
                  <a:pt x="190189" y="-369"/>
                  <a:pt x="256260" y="29"/>
                </a:cubicBezTo>
                <a:close/>
              </a:path>
            </a:pathLst>
          </a:custGeom>
          <a:solidFill>
            <a:schemeClr val="accent4"/>
          </a:solidFill>
          <a:ln w="9525" cap="flat">
            <a:noFill/>
            <a:prstDash val="solid"/>
            <a:miter/>
          </a:ln>
        </p:spPr>
        <p:txBody>
          <a:bodyPr rtlCol="0" anchor="ctr"/>
          <a:lstStyle/>
          <a:p>
            <a:endParaRPr lang="en-US"/>
          </a:p>
        </p:txBody>
      </p:sp>
      <p:sp>
        <p:nvSpPr>
          <p:cNvPr id="23" name="Freeform: Shape 22">
            <a:extLst>
              <a:ext uri="{FF2B5EF4-FFF2-40B4-BE49-F238E27FC236}">
                <a16:creationId xmlns:a16="http://schemas.microsoft.com/office/drawing/2014/main" id="{6691AC69-A76E-4DAB-B565-468B6B87AC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132972" y="6258755"/>
            <a:ext cx="1565940" cy="599245"/>
          </a:xfrm>
          <a:custGeom>
            <a:avLst/>
            <a:gdLst>
              <a:gd name="connsiteX0" fmla="*/ 782970 w 1565940"/>
              <a:gd name="connsiteY0" fmla="*/ 0 h 599245"/>
              <a:gd name="connsiteX1" fmla="*/ 1528042 w 1565940"/>
              <a:gd name="connsiteY1" fmla="*/ 480469 h 599245"/>
              <a:gd name="connsiteX2" fmla="*/ 1565940 w 1565940"/>
              <a:gd name="connsiteY2" fmla="*/ 599245 h 599245"/>
              <a:gd name="connsiteX3" fmla="*/ 0 w 1565940"/>
              <a:gd name="connsiteY3" fmla="*/ 599245 h 599245"/>
              <a:gd name="connsiteX4" fmla="*/ 37898 w 1565940"/>
              <a:gd name="connsiteY4" fmla="*/ 480469 h 599245"/>
              <a:gd name="connsiteX5" fmla="*/ 782970 w 1565940"/>
              <a:gd name="connsiteY5" fmla="*/ 0 h 5992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565940" h="599245">
                <a:moveTo>
                  <a:pt x="782970" y="0"/>
                </a:moveTo>
                <a:cubicBezTo>
                  <a:pt x="1117910" y="0"/>
                  <a:pt x="1405287" y="198118"/>
                  <a:pt x="1528042" y="480469"/>
                </a:cubicBezTo>
                <a:lnTo>
                  <a:pt x="1565940" y="599245"/>
                </a:lnTo>
                <a:lnTo>
                  <a:pt x="0" y="599245"/>
                </a:lnTo>
                <a:lnTo>
                  <a:pt x="37898" y="480469"/>
                </a:lnTo>
                <a:cubicBezTo>
                  <a:pt x="160653" y="198118"/>
                  <a:pt x="448030" y="0"/>
                  <a:pt x="782970"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Slide Number Placeholder 3">
            <a:extLst>
              <a:ext uri="{FF2B5EF4-FFF2-40B4-BE49-F238E27FC236}">
                <a16:creationId xmlns:a16="http://schemas.microsoft.com/office/drawing/2014/main" id="{C7E108F2-D1E9-4079-8272-64638EA73CF7}"/>
              </a:ext>
            </a:extLst>
          </p:cNvPr>
          <p:cNvSpPr>
            <a:spLocks noGrp="1"/>
          </p:cNvSpPr>
          <p:nvPr>
            <p:ph type="sldNum" sz="quarter" idx="12"/>
          </p:nvPr>
        </p:nvSpPr>
        <p:spPr>
          <a:xfrm>
            <a:off x="10506330" y="6356350"/>
            <a:ext cx="847470" cy="365125"/>
          </a:xfrm>
        </p:spPr>
        <p:txBody>
          <a:bodyPr>
            <a:normAutofit/>
          </a:bodyPr>
          <a:lstStyle/>
          <a:p>
            <a:pPr>
              <a:lnSpc>
                <a:spcPct val="90000"/>
              </a:lnSpc>
              <a:spcAft>
                <a:spcPts val="600"/>
              </a:spcAft>
            </a:pPr>
            <a:fld id="{79463015-ABDD-44E9-850F-7B4794200E02}" type="slidenum">
              <a:rPr lang="en-US" sz="1900" smtClean="0"/>
              <a:pPr>
                <a:lnSpc>
                  <a:spcPct val="90000"/>
                </a:lnSpc>
                <a:spcAft>
                  <a:spcPts val="600"/>
                </a:spcAft>
              </a:pPr>
              <a:t>16</a:t>
            </a:fld>
            <a:endParaRPr lang="en-US" sz="1900"/>
          </a:p>
        </p:txBody>
      </p:sp>
      <p:pic>
        <p:nvPicPr>
          <p:cNvPr id="6" name="Picture 5">
            <a:extLst>
              <a:ext uri="{FF2B5EF4-FFF2-40B4-BE49-F238E27FC236}">
                <a16:creationId xmlns:a16="http://schemas.microsoft.com/office/drawing/2014/main" id="{26C9C0EA-2654-4595-8FAD-0A27AC27FA4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0" y="6204175"/>
            <a:ext cx="12188951" cy="687167"/>
          </a:xfrm>
          <a:prstGeom prst="rect">
            <a:avLst/>
          </a:prstGeom>
        </p:spPr>
      </p:pic>
    </p:spTree>
    <p:extLst>
      <p:ext uri="{BB962C8B-B14F-4D97-AF65-F5344CB8AC3E}">
        <p14:creationId xmlns:p14="http://schemas.microsoft.com/office/powerpoint/2010/main" val="3546907774"/>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17</a:t>
            </a:fld>
            <a:endParaRPr lang="en-US"/>
          </a:p>
        </p:txBody>
      </p:sp>
      <p:sp>
        <p:nvSpPr>
          <p:cNvPr id="5" name="Title 1">
            <a:extLst>
              <a:ext uri="{FF2B5EF4-FFF2-40B4-BE49-F238E27FC236}">
                <a16:creationId xmlns:a16="http://schemas.microsoft.com/office/drawing/2014/main" id="{A5494222-611B-4D75-9CBC-8834072514D2}"/>
              </a:ext>
            </a:extLst>
          </p:cNvPr>
          <p:cNvSpPr>
            <a:spLocks noGrp="1"/>
          </p:cNvSpPr>
          <p:nvPr>
            <p:ph type="title"/>
          </p:nvPr>
        </p:nvSpPr>
        <p:spPr>
          <a:xfrm>
            <a:off x="404080" y="829742"/>
            <a:ext cx="5454316" cy="4924425"/>
          </a:xfrm>
        </p:spPr>
        <p:txBody>
          <a:bodyPr/>
          <a:lstStyle/>
          <a:p>
            <a:r>
              <a:rPr lang="en-US" sz="3200" dirty="0"/>
              <a:t>Implement tasks that promote reasoning and problem solving.</a:t>
            </a:r>
            <a:r>
              <a:rPr lang="en-US" sz="2800" b="0" dirty="0"/>
              <a:t> </a:t>
            </a:r>
            <a:br>
              <a:rPr lang="en-US" sz="2800" b="0" dirty="0"/>
            </a:br>
            <a:br>
              <a:rPr lang="en-US" sz="2800" b="0" dirty="0"/>
            </a:br>
            <a:r>
              <a:rPr lang="en-US" sz="2800" b="0" dirty="0"/>
              <a:t>Effective teaching of mathematics engages students in </a:t>
            </a:r>
            <a:r>
              <a:rPr lang="en-US" sz="2800" dirty="0"/>
              <a:t>solving</a:t>
            </a:r>
            <a:r>
              <a:rPr lang="en-US" sz="2800" b="0" dirty="0"/>
              <a:t> and </a:t>
            </a:r>
            <a:r>
              <a:rPr lang="en-US" sz="2800" dirty="0"/>
              <a:t>discussing tasks </a:t>
            </a:r>
            <a:r>
              <a:rPr lang="en-US" sz="2800" b="0" dirty="0"/>
              <a:t>that promote mathematical reasoning and problem solving and allow </a:t>
            </a:r>
            <a:r>
              <a:rPr lang="en-US" sz="2800" dirty="0"/>
              <a:t>multiple entry points </a:t>
            </a:r>
            <a:r>
              <a:rPr lang="en-US" sz="2800" b="0" dirty="0"/>
              <a:t>and </a:t>
            </a:r>
            <a:r>
              <a:rPr lang="en-US" sz="2800" dirty="0"/>
              <a:t>varied solution strategies</a:t>
            </a:r>
            <a:r>
              <a:rPr lang="en-US" sz="2800" b="0" dirty="0"/>
              <a:t>.</a:t>
            </a:r>
          </a:p>
        </p:txBody>
      </p:sp>
      <p:sp>
        <p:nvSpPr>
          <p:cNvPr id="6" name="Rectangle 5">
            <a:extLst>
              <a:ext uri="{FF2B5EF4-FFF2-40B4-BE49-F238E27FC236}">
                <a16:creationId xmlns:a16="http://schemas.microsoft.com/office/drawing/2014/main" id="{14E8BA5F-A48E-4FD0-A509-39AAC167C2B8}"/>
              </a:ext>
              <a:ext uri="{C183D7F6-B498-43B3-948B-1728B52AA6E4}">
                <adec:decorative xmlns:adec="http://schemas.microsoft.com/office/drawing/2017/decorative" val="1"/>
              </a:ext>
            </a:extLst>
          </p:cNvPr>
          <p:cNvSpPr/>
          <p:nvPr/>
        </p:nvSpPr>
        <p:spPr>
          <a:xfrm>
            <a:off x="6096001" y="0"/>
            <a:ext cx="6096000" cy="6323258"/>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24C7A4D-6FE4-4EC5-A02A-CC57F5C9111A}"/>
              </a:ext>
            </a:extLst>
          </p:cNvPr>
          <p:cNvSpPr>
            <a:spLocks noGrp="1"/>
          </p:cNvSpPr>
          <p:nvPr>
            <p:ph idx="1"/>
          </p:nvPr>
        </p:nvSpPr>
        <p:spPr>
          <a:xfrm>
            <a:off x="6394783" y="573225"/>
            <a:ext cx="5461957" cy="2853776"/>
          </a:xfrm>
        </p:spPr>
        <p:txBody>
          <a:bodyPr anchor="ctr"/>
          <a:lstStyle/>
          <a:p>
            <a:pPr marL="0" indent="0">
              <a:buNone/>
            </a:pPr>
            <a:r>
              <a:rPr lang="en-US" sz="2800" b="1" dirty="0">
                <a:solidFill>
                  <a:schemeClr val="bg1"/>
                </a:solidFill>
              </a:rPr>
              <a:t>3.1.5.</a:t>
            </a:r>
            <a:r>
              <a:rPr lang="en-US" sz="2800" dirty="0">
                <a:solidFill>
                  <a:schemeClr val="bg1"/>
                </a:solidFill>
              </a:rPr>
              <a:t> Educators regularly use pre-assessments, formative assessments, and summative assessments to identify students’ strengths and needs, </a:t>
            </a:r>
            <a:r>
              <a:rPr lang="en-US" sz="2800" b="1" i="1" dirty="0">
                <a:solidFill>
                  <a:schemeClr val="bg1"/>
                </a:solidFill>
              </a:rPr>
              <a:t>develop differentiated content</a:t>
            </a:r>
            <a:r>
              <a:rPr lang="en-US" sz="2800" dirty="0">
                <a:solidFill>
                  <a:schemeClr val="bg1"/>
                </a:solidFill>
              </a:rPr>
              <a:t>, and </a:t>
            </a:r>
            <a:r>
              <a:rPr lang="en-US" sz="2800" b="1" i="1" dirty="0">
                <a:solidFill>
                  <a:schemeClr val="bg1"/>
                </a:solidFill>
              </a:rPr>
              <a:t>adjust instructional plans </a:t>
            </a:r>
            <a:r>
              <a:rPr lang="en-US" sz="2800" dirty="0">
                <a:solidFill>
                  <a:schemeClr val="bg1"/>
                </a:solidFill>
              </a:rPr>
              <a:t>based on progress monitoring.</a:t>
            </a:r>
          </a:p>
        </p:txBody>
      </p:sp>
      <p:sp>
        <p:nvSpPr>
          <p:cNvPr id="11" name="Content Placeholder 2">
            <a:extLst>
              <a:ext uri="{FF2B5EF4-FFF2-40B4-BE49-F238E27FC236}">
                <a16:creationId xmlns:a16="http://schemas.microsoft.com/office/drawing/2014/main" id="{99A42308-0B19-405E-8F6A-DE78E47E8456}"/>
              </a:ext>
            </a:extLst>
          </p:cNvPr>
          <p:cNvSpPr txBox="1">
            <a:spLocks/>
          </p:cNvSpPr>
          <p:nvPr/>
        </p:nvSpPr>
        <p:spPr>
          <a:xfrm>
            <a:off x="6394780" y="4324194"/>
            <a:ext cx="5461957" cy="61090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2800" dirty="0">
                <a:solidFill>
                  <a:schemeClr val="bg1"/>
                </a:solidFill>
              </a:rPr>
              <a:t>Using student needs to set up productive struggle</a:t>
            </a:r>
          </a:p>
        </p:txBody>
      </p:sp>
      <p:sp>
        <p:nvSpPr>
          <p:cNvPr id="12" name="Content Placeholder 2">
            <a:extLst>
              <a:ext uri="{FF2B5EF4-FFF2-40B4-BE49-F238E27FC236}">
                <a16:creationId xmlns:a16="http://schemas.microsoft.com/office/drawing/2014/main" id="{AE8CF473-2215-45AA-8D92-E4BA4A2585F5}"/>
              </a:ext>
            </a:extLst>
          </p:cNvPr>
          <p:cNvSpPr txBox="1">
            <a:spLocks/>
          </p:cNvSpPr>
          <p:nvPr/>
        </p:nvSpPr>
        <p:spPr>
          <a:xfrm>
            <a:off x="6394781" y="5488098"/>
            <a:ext cx="5576976" cy="65404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2800" dirty="0">
                <a:solidFill>
                  <a:schemeClr val="bg1"/>
                </a:solidFill>
              </a:rPr>
              <a:t>Reasoning and problem solving won’t look the same for all</a:t>
            </a:r>
          </a:p>
        </p:txBody>
      </p:sp>
      <p:cxnSp>
        <p:nvCxnSpPr>
          <p:cNvPr id="14" name="Straight Connector 13">
            <a:extLst>
              <a:ext uri="{FF2B5EF4-FFF2-40B4-BE49-F238E27FC236}">
                <a16:creationId xmlns:a16="http://schemas.microsoft.com/office/drawing/2014/main" id="{69399D50-FCD2-420D-BDDA-565B871A2A79}"/>
              </a:ext>
              <a:ext uri="{C183D7F6-B498-43B3-948B-1728B52AA6E4}">
                <adec:decorative xmlns:adec="http://schemas.microsoft.com/office/drawing/2017/decorative" val="1"/>
              </a:ext>
            </a:extLst>
          </p:cNvPr>
          <p:cNvCxnSpPr>
            <a:cxnSpLocks/>
          </p:cNvCxnSpPr>
          <p:nvPr/>
        </p:nvCxnSpPr>
        <p:spPr>
          <a:xfrm>
            <a:off x="6096000" y="4130789"/>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9A4D41-2FC6-4EB4-B75A-D0066062ABCA}"/>
              </a:ext>
              <a:ext uri="{C183D7F6-B498-43B3-948B-1728B52AA6E4}">
                <adec:decorative xmlns:adec="http://schemas.microsoft.com/office/drawing/2017/decorative" val="1"/>
              </a:ext>
            </a:extLst>
          </p:cNvPr>
          <p:cNvCxnSpPr>
            <a:cxnSpLocks/>
          </p:cNvCxnSpPr>
          <p:nvPr/>
        </p:nvCxnSpPr>
        <p:spPr>
          <a:xfrm>
            <a:off x="6096001" y="52455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3813BCC-0298-4C96-A8EB-F77DC67B0B11}"/>
              </a:ext>
              <a:ext uri="{C183D7F6-B498-43B3-948B-1728B52AA6E4}">
                <adec:decorative xmlns:adec="http://schemas.microsoft.com/office/drawing/2017/decorative" val="1"/>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D3040DC-4314-46DD-9551-115F886E301D}"/>
              </a:ext>
              <a:ext uri="{C183D7F6-B498-43B3-948B-1728B52AA6E4}">
                <adec:decorative xmlns:adec="http://schemas.microsoft.com/office/drawing/2017/decorative" val="1"/>
              </a:ext>
            </a:extLst>
          </p:cNvPr>
          <p:cNvCxnSpPr>
            <a:cxnSpLocks/>
          </p:cNvCxnSpPr>
          <p:nvPr/>
        </p:nvCxnSpPr>
        <p:spPr>
          <a:xfrm>
            <a:off x="6096000" y="4130789"/>
            <a:ext cx="60959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3170546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18</a:t>
            </a:fld>
            <a:endParaRPr lang="en-US"/>
          </a:p>
        </p:txBody>
      </p:sp>
      <p:sp>
        <p:nvSpPr>
          <p:cNvPr id="5" name="Title 1">
            <a:extLst>
              <a:ext uri="{FF2B5EF4-FFF2-40B4-BE49-F238E27FC236}">
                <a16:creationId xmlns:a16="http://schemas.microsoft.com/office/drawing/2014/main" id="{A5494222-611B-4D75-9CBC-8834072514D2}"/>
              </a:ext>
            </a:extLst>
          </p:cNvPr>
          <p:cNvSpPr>
            <a:spLocks noGrp="1"/>
          </p:cNvSpPr>
          <p:nvPr>
            <p:ph type="title"/>
          </p:nvPr>
        </p:nvSpPr>
        <p:spPr>
          <a:xfrm>
            <a:off x="404080" y="829742"/>
            <a:ext cx="5454316" cy="4431983"/>
          </a:xfrm>
        </p:spPr>
        <p:txBody>
          <a:bodyPr/>
          <a:lstStyle/>
          <a:p>
            <a:r>
              <a:rPr lang="en-US" sz="3200" dirty="0"/>
              <a:t>Elicit and use evidence of student thinking.</a:t>
            </a:r>
            <a:br>
              <a:rPr lang="en-US" sz="2800" dirty="0"/>
            </a:br>
            <a:br>
              <a:rPr lang="en-US" sz="2800" dirty="0"/>
            </a:br>
            <a:r>
              <a:rPr lang="en-US" sz="2800" b="0" dirty="0"/>
              <a:t> Effective teaching of mathematics uses </a:t>
            </a:r>
            <a:r>
              <a:rPr lang="en-US" sz="2800" dirty="0"/>
              <a:t>evidence of student thinking </a:t>
            </a:r>
            <a:r>
              <a:rPr lang="en-US" sz="2800" b="0" dirty="0"/>
              <a:t>to </a:t>
            </a:r>
            <a:r>
              <a:rPr lang="en-US" sz="2800" dirty="0"/>
              <a:t>assess progress </a:t>
            </a:r>
            <a:r>
              <a:rPr lang="en-US" sz="2800" b="0" dirty="0"/>
              <a:t>toward mathematical understanding and to </a:t>
            </a:r>
            <a:r>
              <a:rPr lang="en-US" sz="2800" dirty="0"/>
              <a:t>adjust instruction </a:t>
            </a:r>
            <a:r>
              <a:rPr lang="en-US" sz="2800" b="0" dirty="0"/>
              <a:t>continually in ways that support and extend learning.</a:t>
            </a:r>
          </a:p>
        </p:txBody>
      </p:sp>
      <p:sp>
        <p:nvSpPr>
          <p:cNvPr id="6" name="Rectangle 5">
            <a:extLst>
              <a:ext uri="{FF2B5EF4-FFF2-40B4-BE49-F238E27FC236}">
                <a16:creationId xmlns:a16="http://schemas.microsoft.com/office/drawing/2014/main" id="{14E8BA5F-A48E-4FD0-A509-39AAC167C2B8}"/>
              </a:ext>
              <a:ext uri="{C183D7F6-B498-43B3-948B-1728B52AA6E4}">
                <adec:decorative xmlns:adec="http://schemas.microsoft.com/office/drawing/2017/decorative" val="1"/>
              </a:ext>
            </a:extLst>
          </p:cNvPr>
          <p:cNvSpPr/>
          <p:nvPr/>
        </p:nvSpPr>
        <p:spPr>
          <a:xfrm>
            <a:off x="6096001" y="0"/>
            <a:ext cx="6096000" cy="6323258"/>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marL="285750" indent="-285750" algn="ctr">
              <a:buFont typeface="Arial" panose="020B0604020202020204" pitchFamily="34" charset="0"/>
              <a:buChar char="•"/>
            </a:pPr>
            <a:endParaRPr lang="en-US">
              <a:cs typeface="Calibri"/>
            </a:endParaRPr>
          </a:p>
        </p:txBody>
      </p:sp>
      <p:sp>
        <p:nvSpPr>
          <p:cNvPr id="8" name="Content Placeholder 2">
            <a:extLst>
              <a:ext uri="{FF2B5EF4-FFF2-40B4-BE49-F238E27FC236}">
                <a16:creationId xmlns:a16="http://schemas.microsoft.com/office/drawing/2014/main" id="{924C7A4D-6FE4-4EC5-A02A-CC57F5C9111A}"/>
              </a:ext>
            </a:extLst>
          </p:cNvPr>
          <p:cNvSpPr>
            <a:spLocks noGrp="1"/>
          </p:cNvSpPr>
          <p:nvPr>
            <p:ph idx="1"/>
          </p:nvPr>
        </p:nvSpPr>
        <p:spPr>
          <a:xfrm>
            <a:off x="5848443" y="760131"/>
            <a:ext cx="6108938" cy="2853776"/>
          </a:xfrm>
        </p:spPr>
        <p:txBody>
          <a:bodyPr anchor="ctr"/>
          <a:lstStyle/>
          <a:p>
            <a:pPr marL="570865" lvl="1" indent="0">
              <a:buNone/>
            </a:pPr>
            <a:r>
              <a:rPr lang="en-US" sz="2800" b="1" dirty="0">
                <a:solidFill>
                  <a:schemeClr val="bg1"/>
                </a:solidFill>
              </a:rPr>
              <a:t>2.4.4. </a:t>
            </a:r>
            <a:r>
              <a:rPr lang="en-US" sz="2800" dirty="0">
                <a:solidFill>
                  <a:schemeClr val="bg1"/>
                </a:solidFill>
              </a:rPr>
              <a:t>Educators use and interpret qualitative and quantitative assessment information to </a:t>
            </a:r>
            <a:r>
              <a:rPr lang="en-US" sz="2800" b="1" i="1" dirty="0">
                <a:solidFill>
                  <a:schemeClr val="bg1"/>
                </a:solidFill>
              </a:rPr>
              <a:t>develop a profile </a:t>
            </a:r>
            <a:r>
              <a:rPr lang="en-US" sz="2800" dirty="0">
                <a:solidFill>
                  <a:schemeClr val="bg1"/>
                </a:solidFill>
              </a:rPr>
              <a:t>of the </a:t>
            </a:r>
            <a:r>
              <a:rPr lang="en-US" sz="2800" b="1" i="1" dirty="0">
                <a:solidFill>
                  <a:schemeClr val="bg1"/>
                </a:solidFill>
              </a:rPr>
              <a:t>interests, strengths </a:t>
            </a:r>
            <a:r>
              <a:rPr lang="en-US" sz="2800" dirty="0">
                <a:solidFill>
                  <a:schemeClr val="bg1"/>
                </a:solidFill>
              </a:rPr>
              <a:t>and </a:t>
            </a:r>
            <a:r>
              <a:rPr lang="en-US" sz="2800" b="1" i="1" dirty="0">
                <a:solidFill>
                  <a:schemeClr val="bg1"/>
                </a:solidFill>
              </a:rPr>
              <a:t>needs</a:t>
            </a:r>
            <a:r>
              <a:rPr lang="en-US" sz="2800" dirty="0">
                <a:solidFill>
                  <a:schemeClr val="bg1"/>
                </a:solidFill>
              </a:rPr>
              <a:t> of each student with gifts and talents to plan appropriate interventions.</a:t>
            </a:r>
          </a:p>
          <a:p>
            <a:pPr marL="0" indent="0">
              <a:buNone/>
            </a:pPr>
            <a:endParaRPr lang="en-US" sz="3000" dirty="0">
              <a:solidFill>
                <a:schemeClr val="bg1"/>
              </a:solidFill>
            </a:endParaRPr>
          </a:p>
        </p:txBody>
      </p:sp>
      <p:cxnSp>
        <p:nvCxnSpPr>
          <p:cNvPr id="16" name="Straight Connector 15">
            <a:extLst>
              <a:ext uri="{FF2B5EF4-FFF2-40B4-BE49-F238E27FC236}">
                <a16:creationId xmlns:a16="http://schemas.microsoft.com/office/drawing/2014/main" id="{73813BCC-0298-4C96-A8EB-F77DC67B0B11}"/>
              </a:ext>
              <a:ext uri="{C183D7F6-B498-43B3-948B-1728B52AA6E4}">
                <adec:decorative xmlns:adec="http://schemas.microsoft.com/office/drawing/2017/decorative" val="1"/>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D3040DC-4314-46DD-9551-115F886E301D}"/>
              </a:ext>
              <a:ext uri="{C183D7F6-B498-43B3-948B-1728B52AA6E4}">
                <adec:decorative xmlns:adec="http://schemas.microsoft.com/office/drawing/2017/decorative" val="1"/>
              </a:ext>
            </a:extLst>
          </p:cNvPr>
          <p:cNvCxnSpPr>
            <a:cxnSpLocks/>
          </p:cNvCxnSpPr>
          <p:nvPr/>
        </p:nvCxnSpPr>
        <p:spPr>
          <a:xfrm>
            <a:off x="6081624" y="3920880"/>
            <a:ext cx="60959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2" name="Content Placeholder 2">
            <a:extLst>
              <a:ext uri="{FF2B5EF4-FFF2-40B4-BE49-F238E27FC236}">
                <a16:creationId xmlns:a16="http://schemas.microsoft.com/office/drawing/2014/main" id="{7F0DA29D-DEDF-4F42-96C0-704BBD5CA82F}"/>
              </a:ext>
            </a:extLst>
          </p:cNvPr>
          <p:cNvSpPr txBox="1">
            <a:spLocks/>
          </p:cNvSpPr>
          <p:nvPr/>
        </p:nvSpPr>
        <p:spPr>
          <a:xfrm>
            <a:off x="6394780" y="4841779"/>
            <a:ext cx="5461957" cy="61090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2800" dirty="0">
                <a:solidFill>
                  <a:schemeClr val="bg1"/>
                </a:solidFill>
              </a:rPr>
              <a:t>Can be quick notes:</a:t>
            </a:r>
          </a:p>
          <a:p>
            <a:pPr marL="226695" indent="-226695"/>
            <a:r>
              <a:rPr lang="en-US" sz="2800" dirty="0">
                <a:solidFill>
                  <a:schemeClr val="bg1"/>
                </a:solidFill>
              </a:rPr>
              <a:t>Think checklists, symbols to represent levels of understanding</a:t>
            </a:r>
          </a:p>
        </p:txBody>
      </p:sp>
    </p:spTree>
    <p:extLst>
      <p:ext uri="{BB962C8B-B14F-4D97-AF65-F5344CB8AC3E}">
        <p14:creationId xmlns:p14="http://schemas.microsoft.com/office/powerpoint/2010/main" val="266578217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63C6-B0D0-418C-85BA-A23FA1ED7F29}"/>
              </a:ext>
            </a:extLst>
          </p:cNvPr>
          <p:cNvSpPr>
            <a:spLocks noGrp="1"/>
          </p:cNvSpPr>
          <p:nvPr>
            <p:ph type="title"/>
          </p:nvPr>
        </p:nvSpPr>
        <p:spPr>
          <a:xfrm>
            <a:off x="2152650" y="336472"/>
            <a:ext cx="7886700" cy="1133499"/>
          </a:xfrm>
        </p:spPr>
        <p:txBody>
          <a:bodyPr>
            <a:normAutofit/>
          </a:bodyPr>
          <a:lstStyle/>
          <a:p>
            <a:r>
              <a:rPr lang="en-US" sz="4500" dirty="0"/>
              <a:t>Interactive Task #3</a:t>
            </a:r>
            <a:endParaRPr lang="en-US" dirty="0"/>
          </a:p>
        </p:txBody>
      </p:sp>
      <p:pic>
        <p:nvPicPr>
          <p:cNvPr id="1340" name="Graphic 1340" descr="Person with idea outline">
            <a:extLst>
              <a:ext uri="{FF2B5EF4-FFF2-40B4-BE49-F238E27FC236}">
                <a16:creationId xmlns:a16="http://schemas.microsoft.com/office/drawing/2014/main" id="{6405BCE5-813F-41B2-A4EB-C82052393D3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92347" y="1260894"/>
            <a:ext cx="914400" cy="914400"/>
          </a:xfrm>
          <a:prstGeom prst="rect">
            <a:avLst/>
          </a:prstGeom>
        </p:spPr>
      </p:pic>
      <p:pic>
        <p:nvPicPr>
          <p:cNvPr id="1341" name="Graphic 1341" descr="Thought outline">
            <a:extLst>
              <a:ext uri="{FF2B5EF4-FFF2-40B4-BE49-F238E27FC236}">
                <a16:creationId xmlns:a16="http://schemas.microsoft.com/office/drawing/2014/main" id="{F1BC9EF5-29B4-4DA7-9FCB-8CDE297A4BD7}"/>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138687" y="2526102"/>
            <a:ext cx="914400" cy="914400"/>
          </a:xfrm>
          <a:prstGeom prst="rect">
            <a:avLst/>
          </a:prstGeom>
        </p:spPr>
      </p:pic>
      <p:pic>
        <p:nvPicPr>
          <p:cNvPr id="702" name="Graphic 1341" descr="Thought outline">
            <a:extLst>
              <a:ext uri="{FF2B5EF4-FFF2-40B4-BE49-F238E27FC236}">
                <a16:creationId xmlns:a16="http://schemas.microsoft.com/office/drawing/2014/main" id="{36AC605C-C0CD-41AC-9750-1310AFB0E0C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814422" y="3863196"/>
            <a:ext cx="914400" cy="914400"/>
          </a:xfrm>
          <a:prstGeom prst="rect">
            <a:avLst/>
          </a:prstGeom>
        </p:spPr>
      </p:pic>
      <p:pic>
        <p:nvPicPr>
          <p:cNvPr id="1342" name="Graphic 1342" descr="Users with solid fill">
            <a:extLst>
              <a:ext uri="{FF2B5EF4-FFF2-40B4-BE49-F238E27FC236}">
                <a16:creationId xmlns:a16="http://schemas.microsoft.com/office/drawing/2014/main" id="{75690A3C-3A3B-47D2-BC56-B817F3CF9B7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490158" y="5300932"/>
            <a:ext cx="914400" cy="914400"/>
          </a:xfrm>
          <a:prstGeom prst="rect">
            <a:avLst/>
          </a:prstGeom>
        </p:spPr>
      </p:pic>
      <p:sp>
        <p:nvSpPr>
          <p:cNvPr id="9" name="Rectangle: Rounded Corners 8">
            <a:extLst>
              <a:ext uri="{FF2B5EF4-FFF2-40B4-BE49-F238E27FC236}">
                <a16:creationId xmlns:a16="http://schemas.microsoft.com/office/drawing/2014/main" id="{37AE7B69-1E85-4B19-8F0D-BE8819D49A03}"/>
              </a:ext>
            </a:extLst>
          </p:cNvPr>
          <p:cNvSpPr/>
          <p:nvPr/>
        </p:nvSpPr>
        <p:spPr>
          <a:xfrm>
            <a:off x="1396299" y="1219360"/>
            <a:ext cx="7528559" cy="1103863"/>
          </a:xfrm>
          <a:prstGeom prst="roundRect">
            <a:avLst>
              <a:gd name="adj" fmla="val 10000"/>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r>
              <a:rPr lang="en-US" b="0" kern="1200" cap="all" dirty="0">
                <a:latin typeface="Arial" panose="020B0604020202020204" pitchFamily="34" charset="0"/>
                <a:cs typeface="Arial" panose="020B0604020202020204" pitchFamily="34" charset="0"/>
              </a:rPr>
              <a:t>Think about your current assessment process- (pre- assessment, formative and summative)</a:t>
            </a:r>
          </a:p>
        </p:txBody>
      </p:sp>
      <p:sp>
        <p:nvSpPr>
          <p:cNvPr id="12" name="Rectangle: Rounded Corners 11">
            <a:extLst>
              <a:ext uri="{FF2B5EF4-FFF2-40B4-BE49-F238E27FC236}">
                <a16:creationId xmlns:a16="http://schemas.microsoft.com/office/drawing/2014/main" id="{12B59ACA-AB26-4B19-AFD4-D691B080FD9C}"/>
              </a:ext>
            </a:extLst>
          </p:cNvPr>
          <p:cNvSpPr/>
          <p:nvPr/>
        </p:nvSpPr>
        <p:spPr>
          <a:xfrm>
            <a:off x="2053087" y="2425779"/>
            <a:ext cx="7528559" cy="1103863"/>
          </a:xfrm>
          <a:prstGeom prst="roundRect">
            <a:avLst>
              <a:gd name="adj" fmla="val 10000"/>
            </a:avLst>
          </a:pr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anchor="ctr" anchorCtr="0"/>
          <a:lstStyle/>
          <a:p>
            <a:r>
              <a:rPr lang="en-US" sz="1800" b="0" kern="1200" cap="all" dirty="0">
                <a:latin typeface="Arial" panose="020B0604020202020204" pitchFamily="34" charset="0"/>
                <a:cs typeface="Arial" panose="020B0604020202020204" pitchFamily="34" charset="0"/>
              </a:rPr>
              <a:t>Start small- how can you streamline one of your assessments?</a:t>
            </a:r>
          </a:p>
        </p:txBody>
      </p:sp>
      <p:sp>
        <p:nvSpPr>
          <p:cNvPr id="16" name="Rectangle: Rounded Corners 15">
            <a:extLst>
              <a:ext uri="{FF2B5EF4-FFF2-40B4-BE49-F238E27FC236}">
                <a16:creationId xmlns:a16="http://schemas.microsoft.com/office/drawing/2014/main" id="{CF4A63C0-60E0-48D4-896D-501019981968}"/>
              </a:ext>
            </a:extLst>
          </p:cNvPr>
          <p:cNvSpPr/>
          <p:nvPr/>
        </p:nvSpPr>
        <p:spPr>
          <a:xfrm>
            <a:off x="2728822" y="3722548"/>
            <a:ext cx="7528559" cy="1103863"/>
          </a:xfrm>
          <a:prstGeom prst="roundRect">
            <a:avLst>
              <a:gd name="adj" fmla="val 10000"/>
            </a:avLst>
          </a:pr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anchor="ctr" anchorCtr="0"/>
          <a:lstStyle/>
          <a:p>
            <a:r>
              <a:rPr lang="en-US" sz="1800" b="0" kern="1200" cap="all" dirty="0">
                <a:latin typeface="Arial" panose="020B0604020202020204" pitchFamily="34" charset="0"/>
                <a:cs typeface="Arial" panose="020B0604020202020204" pitchFamily="34" charset="0"/>
              </a:rPr>
              <a:t>How will you use these assessments to adjust content for students and "develop tasks that promote reasoning and problem solving”? </a:t>
            </a:r>
          </a:p>
        </p:txBody>
      </p:sp>
      <p:sp>
        <p:nvSpPr>
          <p:cNvPr id="19" name="Rectangle: Rounded Corners 18">
            <a:extLst>
              <a:ext uri="{FF2B5EF4-FFF2-40B4-BE49-F238E27FC236}">
                <a16:creationId xmlns:a16="http://schemas.microsoft.com/office/drawing/2014/main" id="{9894604D-6598-4EDA-A55B-97DCDFB13117}"/>
              </a:ext>
            </a:extLst>
          </p:cNvPr>
          <p:cNvSpPr/>
          <p:nvPr/>
        </p:nvSpPr>
        <p:spPr>
          <a:xfrm>
            <a:off x="3404558" y="5099528"/>
            <a:ext cx="7528559" cy="1103863"/>
          </a:xfrm>
          <a:prstGeom prst="roundRect">
            <a:avLst>
              <a:gd name="adj" fmla="val 10000"/>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nchorCtr="0"/>
          <a:lstStyle/>
          <a:p>
            <a:r>
              <a:rPr lang="en-US" sz="1800" b="0" kern="1200" cap="all" dirty="0">
                <a:latin typeface="Arial" panose="020B0604020202020204" pitchFamily="34" charset="0"/>
                <a:cs typeface="Arial" panose="020B0604020202020204" pitchFamily="34" charset="0"/>
              </a:rPr>
              <a:t>Join breakout rooms to discuss answers to these questions.</a:t>
            </a:r>
          </a:p>
        </p:txBody>
      </p:sp>
      <p:sp>
        <p:nvSpPr>
          <p:cNvPr id="22" name="Arrow: Down 21" descr="down arrow">
            <a:extLst>
              <a:ext uri="{FF2B5EF4-FFF2-40B4-BE49-F238E27FC236}">
                <a16:creationId xmlns:a16="http://schemas.microsoft.com/office/drawing/2014/main" id="{A52643C7-A1D3-4066-BF99-01590A6D55F5}"/>
              </a:ext>
            </a:extLst>
          </p:cNvPr>
          <p:cNvSpPr/>
          <p:nvPr/>
        </p:nvSpPr>
        <p:spPr>
          <a:xfrm>
            <a:off x="8528633" y="2080974"/>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3" name="Arrow: Down 22" descr="down arrow">
            <a:extLst>
              <a:ext uri="{FF2B5EF4-FFF2-40B4-BE49-F238E27FC236}">
                <a16:creationId xmlns:a16="http://schemas.microsoft.com/office/drawing/2014/main" id="{2E644B5E-0423-41DB-BEAC-3E816AE33B65}"/>
              </a:ext>
            </a:extLst>
          </p:cNvPr>
          <p:cNvSpPr/>
          <p:nvPr/>
        </p:nvSpPr>
        <p:spPr>
          <a:xfrm>
            <a:off x="9115687" y="3338671"/>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
        <p:nvSpPr>
          <p:cNvPr id="24" name="Arrow: Down 23" descr="down arrow">
            <a:extLst>
              <a:ext uri="{FF2B5EF4-FFF2-40B4-BE49-F238E27FC236}">
                <a16:creationId xmlns:a16="http://schemas.microsoft.com/office/drawing/2014/main" id="{279A8A8F-F0C7-440A-B03C-367BE25776C1}"/>
              </a:ext>
            </a:extLst>
          </p:cNvPr>
          <p:cNvSpPr/>
          <p:nvPr/>
        </p:nvSpPr>
        <p:spPr>
          <a:xfrm>
            <a:off x="9802299" y="4623234"/>
            <a:ext cx="587054" cy="587054"/>
          </a:xfrm>
          <a:prstGeom prst="downArrow">
            <a:avLst>
              <a:gd name="adj1" fmla="val 55000"/>
              <a:gd name="adj2" fmla="val 45000"/>
            </a:avLst>
          </a:prstGeom>
        </p:spPr>
        <p:style>
          <a:lnRef idx="2">
            <a:schemeClr val="accent5">
              <a:tint val="40000"/>
              <a:alpha val="90000"/>
              <a:hueOff val="0"/>
              <a:satOff val="0"/>
              <a:lumOff val="0"/>
              <a:alphaOff val="0"/>
            </a:schemeClr>
          </a:lnRef>
          <a:fillRef idx="1">
            <a:schemeClr val="accent5">
              <a:tint val="40000"/>
              <a:alpha val="90000"/>
              <a:hueOff val="0"/>
              <a:satOff val="0"/>
              <a:lumOff val="0"/>
              <a:alphaOff val="0"/>
            </a:schemeClr>
          </a:fillRef>
          <a:effectRef idx="0">
            <a:schemeClr val="accent5">
              <a:tint val="40000"/>
              <a:alpha val="90000"/>
              <a:hueOff val="0"/>
              <a:satOff val="0"/>
              <a:lumOff val="0"/>
              <a:alphaOff val="0"/>
            </a:schemeClr>
          </a:effectRef>
          <a:fontRef idx="minor">
            <a:schemeClr val="dk1">
              <a:hueOff val="0"/>
              <a:satOff val="0"/>
              <a:lumOff val="0"/>
              <a:alphaOff val="0"/>
            </a:schemeClr>
          </a:fontRef>
        </p:style>
      </p:sp>
    </p:spTree>
    <p:extLst>
      <p:ext uri="{BB962C8B-B14F-4D97-AF65-F5344CB8AC3E}">
        <p14:creationId xmlns:p14="http://schemas.microsoft.com/office/powerpoint/2010/main" val="131164193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4108E860-0D8A-4816-B41D-76C62ED977D5}"/>
              </a:ext>
            </a:extLst>
          </p:cNvPr>
          <p:cNvSpPr>
            <a:spLocks noGrp="1"/>
          </p:cNvSpPr>
          <p:nvPr>
            <p:ph idx="1"/>
          </p:nvPr>
        </p:nvSpPr>
        <p:spPr>
          <a:xfrm>
            <a:off x="5075439" y="1778820"/>
            <a:ext cx="6586489" cy="3785418"/>
          </a:xfrm>
        </p:spPr>
        <p:txBody>
          <a:bodyPr>
            <a:normAutofit lnSpcReduction="10000"/>
          </a:bodyPr>
          <a:lstStyle/>
          <a:p>
            <a:pPr marL="226474" indent="-226474"/>
            <a:r>
              <a:rPr lang="en-US" sz="2333" dirty="0"/>
              <a:t>Bachelor's Degree in Early Childhood Education and Special Education from Capital University</a:t>
            </a:r>
          </a:p>
          <a:p>
            <a:pPr marL="0" indent="0">
              <a:buNone/>
            </a:pPr>
            <a:endParaRPr lang="en-US" sz="2333" dirty="0"/>
          </a:p>
          <a:p>
            <a:pPr marL="226474" indent="-226474"/>
            <a:r>
              <a:rPr lang="en-US" sz="2333" dirty="0"/>
              <a:t>Master's Degree in Curriculum and Instruction with a focus in Gifted Education from Cleveland State University</a:t>
            </a:r>
          </a:p>
          <a:p>
            <a:pPr marL="0" indent="0">
              <a:buNone/>
            </a:pPr>
            <a:endParaRPr lang="en-US" sz="2333" dirty="0"/>
          </a:p>
          <a:p>
            <a:pPr marL="226474" indent="-226474"/>
            <a:r>
              <a:rPr lang="en-US" sz="2333" dirty="0"/>
              <a:t>5 years teaching experience as a Gifted Intervention Specialist and General Education teacher </a:t>
            </a:r>
          </a:p>
          <a:p>
            <a:pPr marL="0" indent="0">
              <a:buNone/>
            </a:pPr>
            <a:endParaRPr lang="en-US" sz="2333" dirty="0"/>
          </a:p>
          <a:p>
            <a:pPr marL="226474" indent="-226474"/>
            <a:endParaRPr lang="en-US" sz="2333" dirty="0"/>
          </a:p>
          <a:p>
            <a:pPr marL="226474" indent="-226474"/>
            <a:endParaRPr lang="en-US" sz="2417" dirty="0"/>
          </a:p>
        </p:txBody>
      </p:sp>
      <p:pic>
        <p:nvPicPr>
          <p:cNvPr id="5" name="Picture 5" descr="Megan Vermillion">
            <a:extLst>
              <a:ext uri="{FF2B5EF4-FFF2-40B4-BE49-F238E27FC236}">
                <a16:creationId xmlns:a16="http://schemas.microsoft.com/office/drawing/2014/main" id="{AEFC54CC-CE78-4554-B747-6309A5BC5A40}"/>
              </a:ext>
            </a:extLst>
          </p:cNvPr>
          <p:cNvPicPr>
            <a:picLocks noChangeAspect="1"/>
          </p:cNvPicPr>
          <p:nvPr/>
        </p:nvPicPr>
        <p:blipFill rotWithShape="1">
          <a:blip r:embed="rId3"/>
          <a:srcRect r="9816" b="5"/>
          <a:stretch/>
        </p:blipFill>
        <p:spPr>
          <a:xfrm>
            <a:off x="-129192" y="-248471"/>
            <a:ext cx="4635574" cy="6857992"/>
          </a:xfrm>
          <a:prstGeom prst="rect">
            <a:avLst/>
          </a:prstGeom>
          <a:effectLst/>
        </p:spPr>
      </p:pic>
      <p:sp>
        <p:nvSpPr>
          <p:cNvPr id="6" name="Title 1">
            <a:extLst>
              <a:ext uri="{FF2B5EF4-FFF2-40B4-BE49-F238E27FC236}">
                <a16:creationId xmlns:a16="http://schemas.microsoft.com/office/drawing/2014/main" id="{B6285912-682C-4654-88B1-A58B10A04CD0}"/>
              </a:ext>
            </a:extLst>
          </p:cNvPr>
          <p:cNvSpPr txBox="1">
            <a:spLocks noGrp="1"/>
          </p:cNvSpPr>
          <p:nvPr>
            <p:ph type="title" idx="4294967295"/>
          </p:nvPr>
        </p:nvSpPr>
        <p:spPr>
          <a:xfrm>
            <a:off x="4253884" y="458527"/>
            <a:ext cx="8229600" cy="861774"/>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lvl1pPr algn="ctr" defTabSz="457159" rtl="0" eaLnBrk="1" latinLnBrk="0" hangingPunct="1">
              <a:spcBef>
                <a:spcPct val="0"/>
              </a:spcBef>
              <a:buNone/>
              <a:defRPr sz="4200" b="1" kern="1200">
                <a:solidFill>
                  <a:srgbClr val="C00000"/>
                </a:solidFill>
                <a:latin typeface="Arial"/>
                <a:ea typeface="+mj-ea"/>
                <a:cs typeface="Arial"/>
              </a:defRPr>
            </a:lvl1pPr>
          </a:lstStyle>
          <a:p>
            <a:pPr marL="0" marR="0" lvl="0" indent="0" algn="ctr" defTabSz="457159" rtl="0" eaLnBrk="1" fontAlgn="auto" latinLnBrk="0" hangingPunct="1">
              <a:lnSpc>
                <a:spcPct val="10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C00000"/>
                </a:solidFill>
                <a:effectLst/>
                <a:uLnTx/>
                <a:uFillTx/>
                <a:latin typeface="Arial"/>
                <a:ea typeface="+mj-ea"/>
                <a:cs typeface="Arial"/>
              </a:rPr>
              <a:t>Today’s Presenter: Megan Vermillion</a:t>
            </a:r>
          </a:p>
          <a:p>
            <a:pPr marL="0" marR="0" lvl="0" indent="0" algn="ctr" defTabSz="457159"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C00000"/>
                </a:solidFill>
                <a:effectLst/>
                <a:uLnTx/>
                <a:uFillTx/>
                <a:latin typeface="Arial"/>
                <a:ea typeface="+mj-ea"/>
                <a:cs typeface="Arial"/>
              </a:rPr>
              <a:t>Education Program Specialist for Gifted Services</a:t>
            </a:r>
          </a:p>
        </p:txBody>
      </p:sp>
    </p:spTree>
    <p:extLst>
      <p:ext uri="{BB962C8B-B14F-4D97-AF65-F5344CB8AC3E}">
        <p14:creationId xmlns:p14="http://schemas.microsoft.com/office/powerpoint/2010/main" val="118696172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EA63C6-B0D0-418C-85BA-A23FA1ED7F29}"/>
              </a:ext>
            </a:extLst>
          </p:cNvPr>
          <p:cNvSpPr>
            <a:spLocks noGrp="1"/>
          </p:cNvSpPr>
          <p:nvPr>
            <p:ph type="title"/>
          </p:nvPr>
        </p:nvSpPr>
        <p:spPr>
          <a:xfrm>
            <a:off x="2152650" y="336472"/>
            <a:ext cx="7886700" cy="1133499"/>
          </a:xfrm>
        </p:spPr>
        <p:txBody>
          <a:bodyPr>
            <a:normAutofit/>
          </a:bodyPr>
          <a:lstStyle/>
          <a:p>
            <a:r>
              <a:rPr lang="en-US" sz="4800" dirty="0"/>
              <a:t>Example</a:t>
            </a:r>
            <a:endParaRPr lang="en-US" dirty="0"/>
          </a:p>
        </p:txBody>
      </p:sp>
      <p:sp>
        <p:nvSpPr>
          <p:cNvPr id="14" name="Rectangle: Rounded Corners 13">
            <a:extLst>
              <a:ext uri="{FF2B5EF4-FFF2-40B4-BE49-F238E27FC236}">
                <a16:creationId xmlns:a16="http://schemas.microsoft.com/office/drawing/2014/main" id="{5FBAA9F8-8B51-4465-94D5-ECE419C527DF}"/>
              </a:ext>
            </a:extLst>
          </p:cNvPr>
          <p:cNvSpPr/>
          <p:nvPr/>
        </p:nvSpPr>
        <p:spPr>
          <a:xfrm>
            <a:off x="716280" y="1355644"/>
            <a:ext cx="4206240" cy="207155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nchorCtr="0"/>
          <a:lstStyle/>
          <a:p>
            <a:pPr algn="ctr"/>
            <a:r>
              <a:rPr lang="en-US" sz="2400" kern="1200" dirty="0">
                <a:latin typeface="Arial" panose="020B0604020202020204" pitchFamily="34" charset="0"/>
                <a:cs typeface="Arial" panose="020B0604020202020204" pitchFamily="34" charset="0"/>
              </a:rPr>
              <a:t>BEFORE: Using daily worksheets as lesson post assessment to plan for groups the next day</a:t>
            </a:r>
          </a:p>
        </p:txBody>
      </p:sp>
      <p:sp>
        <p:nvSpPr>
          <p:cNvPr id="15" name="Arrow: Right 14">
            <a:extLst>
              <a:ext uri="{FF2B5EF4-FFF2-40B4-BE49-F238E27FC236}">
                <a16:creationId xmlns:a16="http://schemas.microsoft.com/office/drawing/2014/main" id="{924A319C-6B53-4BC8-A00E-F538FAF86CBB}"/>
              </a:ext>
            </a:extLst>
          </p:cNvPr>
          <p:cNvSpPr/>
          <p:nvPr/>
        </p:nvSpPr>
        <p:spPr>
          <a:xfrm>
            <a:off x="5044440" y="1355644"/>
            <a:ext cx="6309360" cy="2071559"/>
          </a:xfrm>
          <a:prstGeom prst="rightArrow">
            <a:avLst>
              <a:gd name="adj1" fmla="val 75000"/>
              <a:gd name="adj2" fmla="val 50000"/>
            </a:avLst>
          </a:pr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anchor="ctr" anchorCtr="0"/>
          <a:lstStyle/>
          <a:p>
            <a:pPr marL="171450" lvl="1" indent="-171450" algn="l" defTabSz="84455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Ended up with fire kindling by the end of the week and no idea what my students could or </a:t>
            </a:r>
            <a:br>
              <a:rPr lang="en-US" sz="1800" kern="1200" dirty="0">
                <a:latin typeface="Arial" panose="020B0604020202020204" pitchFamily="34" charset="0"/>
                <a:cs typeface="Arial" panose="020B0604020202020204" pitchFamily="34" charset="0"/>
              </a:rPr>
            </a:br>
            <a:r>
              <a:rPr lang="en-US" sz="1800" kern="1200" dirty="0">
                <a:latin typeface="Arial" panose="020B0604020202020204" pitchFamily="34" charset="0"/>
                <a:cs typeface="Arial" panose="020B0604020202020204" pitchFamily="34" charset="0"/>
              </a:rPr>
              <a:t>couldn’t do...</a:t>
            </a:r>
          </a:p>
          <a:p>
            <a:pPr marL="171450" lvl="1" indent="-171450" algn="l" defTabSz="844550">
              <a:lnSpc>
                <a:spcPct val="90000"/>
              </a:lnSpc>
              <a:spcBef>
                <a:spcPct val="0"/>
              </a:spcBef>
              <a:spcAft>
                <a:spcPct val="15000"/>
              </a:spcAft>
              <a:buChar char="•"/>
            </a:pPr>
            <a:r>
              <a:rPr lang="en-US" sz="1800" kern="1200" dirty="0">
                <a:latin typeface="Arial" panose="020B0604020202020204" pitchFamily="34" charset="0"/>
                <a:cs typeface="Arial" panose="020B0604020202020204" pitchFamily="34" charset="0"/>
              </a:rPr>
              <a:t>Switched to exit tickets on notecards that I could easily check and place into groups</a:t>
            </a:r>
          </a:p>
        </p:txBody>
      </p:sp>
      <p:sp>
        <p:nvSpPr>
          <p:cNvPr id="17" name="Rectangle: Rounded Corners 16">
            <a:extLst>
              <a:ext uri="{FF2B5EF4-FFF2-40B4-BE49-F238E27FC236}">
                <a16:creationId xmlns:a16="http://schemas.microsoft.com/office/drawing/2014/main" id="{CFB6CAA1-0025-4504-BE9E-4306650D9643}"/>
              </a:ext>
            </a:extLst>
          </p:cNvPr>
          <p:cNvSpPr/>
          <p:nvPr/>
        </p:nvSpPr>
        <p:spPr>
          <a:xfrm>
            <a:off x="716280" y="3758937"/>
            <a:ext cx="4206240" cy="2071559"/>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nchorCtr="0"/>
          <a:lstStyle/>
          <a:p>
            <a:pPr algn="ctr"/>
            <a:r>
              <a:rPr lang="en-US" sz="2400" kern="1200" dirty="0">
                <a:latin typeface="Arial" panose="020B0604020202020204" pitchFamily="34" charset="0"/>
                <a:cs typeface="Arial" panose="020B0604020202020204" pitchFamily="34" charset="0"/>
              </a:rPr>
              <a:t>BEFORE: Looking at preassessment data by standard before every lesson in order to make small groups for that lesson</a:t>
            </a:r>
          </a:p>
        </p:txBody>
      </p:sp>
      <p:sp>
        <p:nvSpPr>
          <p:cNvPr id="18" name="Arrow: Right 17">
            <a:extLst>
              <a:ext uri="{FF2B5EF4-FFF2-40B4-BE49-F238E27FC236}">
                <a16:creationId xmlns:a16="http://schemas.microsoft.com/office/drawing/2014/main" id="{5895A879-447E-404B-9B62-AAE2AC9B8A83}"/>
              </a:ext>
            </a:extLst>
          </p:cNvPr>
          <p:cNvSpPr/>
          <p:nvPr/>
        </p:nvSpPr>
        <p:spPr>
          <a:xfrm>
            <a:off x="5044440" y="3724661"/>
            <a:ext cx="6309360" cy="2204074"/>
          </a:xfrm>
          <a:prstGeom prst="rightArrow">
            <a:avLst>
              <a:gd name="adj1" fmla="val 75000"/>
              <a:gd name="adj2" fmla="val 47695"/>
            </a:avLst>
          </a:prstGeom>
        </p:spPr>
        <p:style>
          <a:lnRef idx="2">
            <a:schemeClr val="accent5">
              <a:alpha val="90000"/>
              <a:tint val="40000"/>
              <a:hueOff val="0"/>
              <a:satOff val="0"/>
              <a:lumOff val="0"/>
              <a:alphaOff val="0"/>
            </a:schemeClr>
          </a:lnRef>
          <a:fillRef idx="1">
            <a:schemeClr val="accent5">
              <a:alpha val="90000"/>
              <a:tint val="40000"/>
              <a:hueOff val="0"/>
              <a:satOff val="0"/>
              <a:lumOff val="0"/>
              <a:alphaOff val="0"/>
            </a:schemeClr>
          </a:fillRef>
          <a:effectRef idx="0">
            <a:schemeClr val="accent5">
              <a:alpha val="90000"/>
              <a:tint val="40000"/>
              <a:hueOff val="0"/>
              <a:satOff val="0"/>
              <a:lumOff val="0"/>
              <a:alphaOff val="0"/>
            </a:schemeClr>
          </a:effectRef>
          <a:fontRef idx="minor">
            <a:schemeClr val="dk1">
              <a:hueOff val="0"/>
              <a:satOff val="0"/>
              <a:lumOff val="0"/>
              <a:alphaOff val="0"/>
            </a:schemeClr>
          </a:fontRef>
        </p:style>
        <p:txBody>
          <a:bodyPr/>
          <a:lstStyle/>
          <a:p>
            <a:pPr marL="171450" lvl="1" indent="-171450" defTabSz="844550">
              <a:lnSpc>
                <a:spcPct val="90000"/>
              </a:lnSpc>
              <a:spcBef>
                <a:spcPct val="0"/>
              </a:spcBef>
              <a:spcAft>
                <a:spcPct val="15000"/>
              </a:spcAft>
              <a:buFont typeface="Arial" panose="020B0604020202020204" pitchFamily="34" charset="0"/>
              <a:buChar char="•"/>
            </a:pPr>
            <a:r>
              <a:rPr lang="en-US" sz="1800" dirty="0">
                <a:latin typeface="Arial" panose="020B0604020202020204" pitchFamily="34" charset="0"/>
                <a:cs typeface="Arial" panose="020B0604020202020204" pitchFamily="34" charset="0"/>
              </a:rPr>
              <a:t>Switched to a clipboard with student names and checked whiteboards during active student response time:</a:t>
            </a:r>
          </a:p>
          <a:p>
            <a:pPr marL="628650" lvl="2" indent="-171450" defTabSz="844550">
              <a:lnSpc>
                <a:spcPct val="90000"/>
              </a:lnSpc>
              <a:spcBef>
                <a:spcPct val="0"/>
              </a:spcBef>
              <a:spcAft>
                <a:spcPct val="15000"/>
              </a:spcAft>
              <a:buFont typeface="Arial" panose="020B0604020202020204" pitchFamily="34" charset="0"/>
              <a:buChar char="•"/>
            </a:pPr>
            <a:r>
              <a:rPr lang="en-US" dirty="0">
                <a:latin typeface="Arial" panose="020B0604020202020204" pitchFamily="34" charset="0"/>
                <a:cs typeface="Arial" panose="020B0604020202020204" pitchFamily="34" charset="0"/>
              </a:rPr>
              <a:t>+, check, -</a:t>
            </a:r>
          </a:p>
          <a:p>
            <a:pPr marL="628650" lvl="2" indent="-171450" defTabSz="844550">
              <a:lnSpc>
                <a:spcPct val="90000"/>
              </a:lnSpc>
              <a:spcBef>
                <a:spcPct val="0"/>
              </a:spcBef>
              <a:spcAft>
                <a:spcPct val="15000"/>
              </a:spcAft>
              <a:buFont typeface="Arial" panose="020B0604020202020204" pitchFamily="34" charset="0"/>
              <a:buChar char="•"/>
            </a:pPr>
            <a:r>
              <a:rPr lang="en-US" dirty="0">
                <a:latin typeface="Arial" panose="020B0604020202020204" pitchFamily="34" charset="0"/>
                <a:cs typeface="Arial" panose="020B0604020202020204" pitchFamily="34" charset="0"/>
              </a:rPr>
              <a:t>Used these to make partnerships for discussions as well as small groups</a:t>
            </a:r>
          </a:p>
          <a:p>
            <a:endParaRPr lang="en-US" dirty="0"/>
          </a:p>
        </p:txBody>
      </p:sp>
    </p:spTree>
    <p:extLst>
      <p:ext uri="{BB962C8B-B14F-4D97-AF65-F5344CB8AC3E}">
        <p14:creationId xmlns:p14="http://schemas.microsoft.com/office/powerpoint/2010/main" val="45283071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ctangle: Rounded Corners 11">
            <a:extLst>
              <a:ext uri="{FF2B5EF4-FFF2-40B4-BE49-F238E27FC236}">
                <a16:creationId xmlns:a16="http://schemas.microsoft.com/office/drawing/2014/main" id="{9E8F89D5-6527-4094-96DC-E3CB0119F2D7}"/>
              </a:ext>
            </a:extLst>
          </p:cNvPr>
          <p:cNvSpPr/>
          <p:nvPr/>
        </p:nvSpPr>
        <p:spPr>
          <a:xfrm>
            <a:off x="5136505" y="475840"/>
            <a:ext cx="6588691" cy="98125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nchor="ctr" anchorCtr="0"/>
          <a:lstStyle/>
          <a:p>
            <a:pPr marL="803275"/>
            <a:r>
              <a:rPr lang="en-US" sz="2000" dirty="0">
                <a:latin typeface="Arial" panose="020B0604020202020204" pitchFamily="34" charset="0"/>
                <a:cs typeface="Arial" panose="020B0604020202020204" pitchFamily="34" charset="0"/>
              </a:rPr>
              <a:t>Set up easy access to important guidance documents</a:t>
            </a:r>
          </a:p>
        </p:txBody>
      </p:sp>
      <p:sp>
        <p:nvSpPr>
          <p:cNvPr id="15" name="Rectangle: Rounded Corners 14">
            <a:extLst>
              <a:ext uri="{FF2B5EF4-FFF2-40B4-BE49-F238E27FC236}">
                <a16:creationId xmlns:a16="http://schemas.microsoft.com/office/drawing/2014/main" id="{1D1A9287-6AED-479D-ACBB-304F1B4664B5}"/>
              </a:ext>
            </a:extLst>
          </p:cNvPr>
          <p:cNvSpPr/>
          <p:nvPr/>
        </p:nvSpPr>
        <p:spPr>
          <a:xfrm>
            <a:off x="5136503" y="1702887"/>
            <a:ext cx="6588691" cy="98125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nchor="ctr" anchorCtr="0"/>
          <a:lstStyle/>
          <a:p>
            <a:pPr marL="803275"/>
            <a:r>
              <a:rPr lang="en-US" sz="2000" dirty="0">
                <a:latin typeface="Arial" panose="020B0604020202020204" pitchFamily="34" charset="0"/>
                <a:cs typeface="Arial" panose="020B0604020202020204" pitchFamily="34" charset="0"/>
              </a:rPr>
              <a:t>Set up a system of including students in goal setting and progress monitoring</a:t>
            </a:r>
          </a:p>
        </p:txBody>
      </p:sp>
      <p:sp>
        <p:nvSpPr>
          <p:cNvPr id="16" name="Rectangle: Rounded Corners 15">
            <a:extLst>
              <a:ext uri="{FF2B5EF4-FFF2-40B4-BE49-F238E27FC236}">
                <a16:creationId xmlns:a16="http://schemas.microsoft.com/office/drawing/2014/main" id="{AFAA5DA0-F09B-4737-B3ED-BD9BE613D9A6}"/>
              </a:ext>
            </a:extLst>
          </p:cNvPr>
          <p:cNvSpPr/>
          <p:nvPr/>
        </p:nvSpPr>
        <p:spPr>
          <a:xfrm>
            <a:off x="5136503" y="2915290"/>
            <a:ext cx="6588691" cy="98125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nchor="ctr" anchorCtr="0"/>
          <a:lstStyle/>
          <a:p>
            <a:pPr marL="803275"/>
            <a:r>
              <a:rPr lang="en-US" sz="2000" dirty="0">
                <a:latin typeface="Arial" panose="020B0604020202020204" pitchFamily="34" charset="0"/>
                <a:cs typeface="Arial" panose="020B0604020202020204" pitchFamily="34" charset="0"/>
              </a:rPr>
              <a:t>Choose one form of inquiry to add to an upcoming lesson or topic</a:t>
            </a:r>
          </a:p>
        </p:txBody>
      </p:sp>
      <p:sp>
        <p:nvSpPr>
          <p:cNvPr id="17" name="Rectangle: Rounded Corners 16">
            <a:extLst>
              <a:ext uri="{FF2B5EF4-FFF2-40B4-BE49-F238E27FC236}">
                <a16:creationId xmlns:a16="http://schemas.microsoft.com/office/drawing/2014/main" id="{37C543A0-B55F-4316-ABDB-BD00D15679B1}"/>
              </a:ext>
            </a:extLst>
          </p:cNvPr>
          <p:cNvSpPr/>
          <p:nvPr/>
        </p:nvSpPr>
        <p:spPr>
          <a:xfrm>
            <a:off x="5136503" y="4097598"/>
            <a:ext cx="6588691" cy="98125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nchor="ctr" anchorCtr="0"/>
          <a:lstStyle/>
          <a:p>
            <a:pPr marL="803275"/>
            <a:r>
              <a:rPr lang="en-US" sz="2000" dirty="0">
                <a:latin typeface="Arial" panose="020B0604020202020204" pitchFamily="34" charset="0"/>
                <a:cs typeface="Arial" panose="020B0604020202020204" pitchFamily="34" charset="0"/>
              </a:rPr>
              <a:t>Try a new efficient assessment strategy</a:t>
            </a:r>
          </a:p>
        </p:txBody>
      </p:sp>
      <p:sp>
        <p:nvSpPr>
          <p:cNvPr id="11" name="Rectangle 10">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itle 1">
            <a:extLst>
              <a:ext uri="{FF2B5EF4-FFF2-40B4-BE49-F238E27FC236}">
                <a16:creationId xmlns:a16="http://schemas.microsoft.com/office/drawing/2014/main" id="{08B56395-CB94-4924-A7C7-5C90475A4E4B}"/>
              </a:ext>
            </a:extLst>
          </p:cNvPr>
          <p:cNvSpPr>
            <a:spLocks noGrp="1"/>
          </p:cNvSpPr>
          <p:nvPr>
            <p:ph type="title"/>
          </p:nvPr>
        </p:nvSpPr>
        <p:spPr>
          <a:xfrm>
            <a:off x="594360" y="637125"/>
            <a:ext cx="3802276" cy="5256371"/>
          </a:xfrm>
        </p:spPr>
        <p:txBody>
          <a:bodyPr vert="horz" lIns="91440" tIns="45720" rIns="91440" bIns="45720" rtlCol="0" anchor="ctr">
            <a:normAutofit/>
          </a:bodyPr>
          <a:lstStyle/>
          <a:p>
            <a:pPr algn="l" defTabSz="914400">
              <a:lnSpc>
                <a:spcPct val="90000"/>
              </a:lnSpc>
            </a:pPr>
            <a:r>
              <a:rPr lang="en-US" sz="4800" kern="1200">
                <a:solidFill>
                  <a:schemeClr val="bg1"/>
                </a:solidFill>
                <a:latin typeface="+mj-lt"/>
                <a:ea typeface="+mj-ea"/>
                <a:cs typeface="+mj-cs"/>
              </a:rPr>
              <a:t>Toolbox Takeaways</a:t>
            </a:r>
          </a:p>
        </p:txBody>
      </p:sp>
      <p:sp>
        <p:nvSpPr>
          <p:cNvPr id="2" name="Rectangle 1" descr="green box">
            <a:extLst>
              <a:ext uri="{FF2B5EF4-FFF2-40B4-BE49-F238E27FC236}">
                <a16:creationId xmlns:a16="http://schemas.microsoft.com/office/drawing/2014/main" id="{BF33F2B2-00FB-41A1-A899-C68DEA0BCCB3}"/>
              </a:ext>
            </a:extLst>
          </p:cNvPr>
          <p:cNvSpPr/>
          <p:nvPr/>
        </p:nvSpPr>
        <p:spPr>
          <a:xfrm>
            <a:off x="5344161" y="1839736"/>
            <a:ext cx="628997" cy="640543"/>
          </a:xfrm>
          <a:prstGeom prst="rect">
            <a:avLst/>
          </a:prstGeom>
          <a:solidFill>
            <a:srgbClr val="94AF2A"/>
          </a:solidFill>
          <a:ln>
            <a:solidFill>
              <a:srgbClr val="94AF2A"/>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pic>
        <p:nvPicPr>
          <p:cNvPr id="187" name="Graphic 187" descr="Network diagram outline">
            <a:extLst>
              <a:ext uri="{FF2B5EF4-FFF2-40B4-BE49-F238E27FC236}">
                <a16:creationId xmlns:a16="http://schemas.microsoft.com/office/drawing/2014/main" id="{8B4D5856-1B1A-429D-BEF4-0DFDFE9DC46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354781" y="1831058"/>
            <a:ext cx="706582" cy="720437"/>
          </a:xfrm>
          <a:prstGeom prst="rect">
            <a:avLst/>
          </a:prstGeom>
        </p:spPr>
      </p:pic>
      <p:sp>
        <p:nvSpPr>
          <p:cNvPr id="9" name="Rectangle 8" descr="red box">
            <a:extLst>
              <a:ext uri="{FF2B5EF4-FFF2-40B4-BE49-F238E27FC236}">
                <a16:creationId xmlns:a16="http://schemas.microsoft.com/office/drawing/2014/main" id="{1BB32C89-FA29-471B-8069-17554A125068}"/>
              </a:ext>
            </a:extLst>
          </p:cNvPr>
          <p:cNvSpPr/>
          <p:nvPr/>
        </p:nvSpPr>
        <p:spPr>
          <a:xfrm>
            <a:off x="5354781" y="4222593"/>
            <a:ext cx="628997" cy="640543"/>
          </a:xfrm>
          <a:prstGeom prst="rect">
            <a:avLst/>
          </a:prstGeom>
          <a:solidFill>
            <a:srgbClr val="FF0000"/>
          </a:solid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3" name="Rectangle 12" descr="Open Folder">
            <a:extLst>
              <a:ext uri="{FF2B5EF4-FFF2-40B4-BE49-F238E27FC236}">
                <a16:creationId xmlns:a16="http://schemas.microsoft.com/office/drawing/2014/main" id="{89C67DCF-4443-47E6-BC7B-19F2836F06B0}"/>
              </a:ext>
            </a:extLst>
          </p:cNvPr>
          <p:cNvSpPr/>
          <p:nvPr/>
        </p:nvSpPr>
        <p:spPr>
          <a:xfrm>
            <a:off x="5399434" y="722377"/>
            <a:ext cx="539690" cy="539690"/>
          </a:xfrm>
          <a:prstGeom prst="rect">
            <a:avLst/>
          </a:prstGeom>
          <a: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p:spPr>
        <p:style>
          <a:lnRef idx="2">
            <a:scrgbClr r="0" g="0" b="0"/>
          </a:lnRef>
          <a:fillRef idx="1">
            <a:scrgbClr r="0" g="0" b="0"/>
          </a:fillRef>
          <a:effectRef idx="0">
            <a:schemeClr val="accent2">
              <a:hueOff val="0"/>
              <a:satOff val="0"/>
              <a:lumOff val="0"/>
              <a:alphaOff val="0"/>
            </a:schemeClr>
          </a:effectRef>
          <a:fontRef idx="minor">
            <a:schemeClr val="lt1"/>
          </a:fontRef>
        </p:style>
      </p:sp>
      <p:sp>
        <p:nvSpPr>
          <p:cNvPr id="18" name="Rectangle: Rounded Corners 17">
            <a:extLst>
              <a:ext uri="{FF2B5EF4-FFF2-40B4-BE49-F238E27FC236}">
                <a16:creationId xmlns:a16="http://schemas.microsoft.com/office/drawing/2014/main" id="{526988D5-F200-4E00-9CAF-FE9139423246}"/>
              </a:ext>
            </a:extLst>
          </p:cNvPr>
          <p:cNvSpPr/>
          <p:nvPr/>
        </p:nvSpPr>
        <p:spPr>
          <a:xfrm>
            <a:off x="5136503" y="5277029"/>
            <a:ext cx="6588691" cy="981254"/>
          </a:xfrm>
          <a:prstGeom prst="roundRect">
            <a:avLst>
              <a:gd name="adj" fmla="val 10000"/>
            </a:avLst>
          </a:prstGeom>
        </p:spPr>
        <p:style>
          <a:lnRef idx="0">
            <a:schemeClr val="dk1">
              <a:hueOff val="0"/>
              <a:satOff val="0"/>
              <a:lumOff val="0"/>
              <a:alphaOff val="0"/>
            </a:schemeClr>
          </a:lnRef>
          <a:fillRef idx="1">
            <a:schemeClr val="bg1">
              <a:lumMod val="95000"/>
              <a:hueOff val="0"/>
              <a:satOff val="0"/>
              <a:lumOff val="0"/>
              <a:alphaOff val="0"/>
            </a:schemeClr>
          </a:fillRef>
          <a:effectRef idx="0">
            <a:schemeClr val="bg1">
              <a:lumMod val="95000"/>
              <a:hueOff val="0"/>
              <a:satOff val="0"/>
              <a:lumOff val="0"/>
              <a:alphaOff val="0"/>
            </a:schemeClr>
          </a:effectRef>
          <a:fontRef idx="minor">
            <a:schemeClr val="dk1">
              <a:hueOff val="0"/>
              <a:satOff val="0"/>
              <a:lumOff val="0"/>
              <a:alphaOff val="0"/>
            </a:schemeClr>
          </a:fontRef>
        </p:style>
        <p:txBody>
          <a:bodyPr anchor="ctr" anchorCtr="0"/>
          <a:lstStyle/>
          <a:p>
            <a:pPr marL="803275"/>
            <a:r>
              <a:rPr lang="en-US" sz="2000" dirty="0">
                <a:latin typeface="Arial" panose="020B0604020202020204" pitchFamily="34" charset="0"/>
                <a:cs typeface="Arial" panose="020B0604020202020204" pitchFamily="34" charset="0"/>
              </a:rPr>
              <a:t>Choose one best practice from national guidance documents to try out in an </a:t>
            </a:r>
            <a:br>
              <a:rPr lang="en-US" sz="2000" dirty="0">
                <a:latin typeface="Arial" panose="020B0604020202020204" pitchFamily="34" charset="0"/>
                <a:cs typeface="Arial" panose="020B0604020202020204" pitchFamily="34" charset="0"/>
              </a:rPr>
            </a:br>
            <a:r>
              <a:rPr lang="en-US" sz="2000" dirty="0">
                <a:latin typeface="Arial" panose="020B0604020202020204" pitchFamily="34" charset="0"/>
                <a:cs typeface="Arial" panose="020B0604020202020204" pitchFamily="34" charset="0"/>
              </a:rPr>
              <a:t>upcoming lesson</a:t>
            </a:r>
          </a:p>
        </p:txBody>
      </p:sp>
      <p:sp>
        <p:nvSpPr>
          <p:cNvPr id="14" name="Rectangle 13" descr="Light Bulb and Gear">
            <a:extLst>
              <a:ext uri="{FF2B5EF4-FFF2-40B4-BE49-F238E27FC236}">
                <a16:creationId xmlns:a16="http://schemas.microsoft.com/office/drawing/2014/main" id="{40265FE8-2E4E-4B91-984C-9BAB917650DC}"/>
              </a:ext>
            </a:extLst>
          </p:cNvPr>
          <p:cNvSpPr/>
          <p:nvPr/>
        </p:nvSpPr>
        <p:spPr>
          <a:xfrm>
            <a:off x="5438227" y="3118678"/>
            <a:ext cx="539690" cy="539690"/>
          </a:xfrm>
          <a:prstGeom prst="rect">
            <a:avLst/>
          </a:prstGeom>
          <a: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p:spPr>
        <p:style>
          <a:lnRef idx="2">
            <a:scrgbClr r="0" g="0" b="0"/>
          </a:lnRef>
          <a:fillRef idx="1">
            <a:scrgbClr r="0" g="0" b="0"/>
          </a:fillRef>
          <a:effectRef idx="0">
            <a:schemeClr val="accent4">
              <a:hueOff val="0"/>
              <a:satOff val="0"/>
              <a:lumOff val="0"/>
              <a:alphaOff val="0"/>
            </a:schemeClr>
          </a:effectRef>
          <a:fontRef idx="minor">
            <a:schemeClr val="lt1"/>
          </a:fontRef>
        </p:style>
      </p:sp>
      <p:pic>
        <p:nvPicPr>
          <p:cNvPr id="190" name="Graphic 190" descr="Clipboard Partially Crossed outline">
            <a:extLst>
              <a:ext uri="{FF2B5EF4-FFF2-40B4-BE49-F238E27FC236}">
                <a16:creationId xmlns:a16="http://schemas.microsoft.com/office/drawing/2014/main" id="{372ADE6D-1C26-41DA-A11F-F06ED8DFCD54}"/>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5313217" y="4168791"/>
            <a:ext cx="748146" cy="748146"/>
          </a:xfrm>
          <a:prstGeom prst="rect">
            <a:avLst/>
          </a:prstGeom>
        </p:spPr>
      </p:pic>
      <p:pic>
        <p:nvPicPr>
          <p:cNvPr id="189" name="Graphic 189" descr="Compass outline">
            <a:extLst>
              <a:ext uri="{FF2B5EF4-FFF2-40B4-BE49-F238E27FC236}">
                <a16:creationId xmlns:a16="http://schemas.microsoft.com/office/drawing/2014/main" id="{12E181DA-4078-49DC-B938-D6A867EDCE7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299362" y="5386656"/>
            <a:ext cx="775855" cy="762000"/>
          </a:xfrm>
          <a:prstGeom prst="rect">
            <a:avLst/>
          </a:prstGeom>
        </p:spPr>
      </p:pic>
      <p:sp>
        <p:nvSpPr>
          <p:cNvPr id="3" name="Rectangle 2">
            <a:extLst>
              <a:ext uri="{FF2B5EF4-FFF2-40B4-BE49-F238E27FC236}">
                <a16:creationId xmlns:a16="http://schemas.microsoft.com/office/drawing/2014/main" id="{778646C1-6CD7-4FB8-89AE-C330951723C4}"/>
              </a:ext>
            </a:extLst>
          </p:cNvPr>
          <p:cNvSpPr/>
          <p:nvPr/>
        </p:nvSpPr>
        <p:spPr>
          <a:xfrm>
            <a:off x="1517819" y="3861756"/>
            <a:ext cx="6588691" cy="5896743"/>
          </a:xfrm>
          <a:prstGeom prst="rect">
            <a:avLst/>
          </a:prstGeom>
        </p:spPr>
        <p:txBody>
          <a:bodyPr/>
          <a:lstStyle/>
          <a:p>
            <a:pPr lvl="0">
              <a:lnSpc>
                <a:spcPct val="100000"/>
              </a:lnSpc>
              <a:buChar char="•"/>
            </a:pPr>
            <a:endParaRPr lang="en-US" dirty="0"/>
          </a:p>
          <a:p>
            <a:pPr lvl="0">
              <a:lnSpc>
                <a:spcPct val="100000"/>
              </a:lnSpc>
              <a:buChar char="•"/>
            </a:pPr>
            <a:r>
              <a:rPr lang="en-US" dirty="0">
                <a:latin typeface="Calibri"/>
              </a:rPr>
              <a:t>n</a:t>
            </a:r>
            <a:endParaRPr lang="en-US" dirty="0"/>
          </a:p>
        </p:txBody>
      </p:sp>
    </p:spTree>
    <p:extLst>
      <p:ext uri="{BB962C8B-B14F-4D97-AF65-F5344CB8AC3E}">
        <p14:creationId xmlns:p14="http://schemas.microsoft.com/office/powerpoint/2010/main" val="95981148"/>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8FAD9606-863B-1F44-A236-EE7DF988ACFD}"/>
              </a:ext>
              <a:ext uri="{C183D7F6-B498-43B3-948B-1728B52AA6E4}">
                <adec:decorative xmlns:adec="http://schemas.microsoft.com/office/drawing/2017/decorative" val="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68166"/>
            <a:ext cx="12170384" cy="6628860"/>
          </a:xfrm>
          <a:prstGeom prst="rect">
            <a:avLst/>
          </a:prstGeom>
        </p:spPr>
      </p:pic>
      <p:sp>
        <p:nvSpPr>
          <p:cNvPr id="14" name="Oval 13">
            <a:extLst>
              <a:ext uri="{FF2B5EF4-FFF2-40B4-BE49-F238E27FC236}">
                <a16:creationId xmlns:a16="http://schemas.microsoft.com/office/drawing/2014/main" id="{DA1AE617-059B-ED49-AD0C-8E1E4E930BF8}"/>
              </a:ext>
              <a:ext uri="{C183D7F6-B498-43B3-948B-1728B52AA6E4}">
                <adec:decorative xmlns:adec="http://schemas.microsoft.com/office/drawing/2017/decorative" val="1"/>
              </a:ext>
            </a:extLst>
          </p:cNvPr>
          <p:cNvSpPr/>
          <p:nvPr/>
        </p:nvSpPr>
        <p:spPr>
          <a:xfrm>
            <a:off x="9005278" y="1345051"/>
            <a:ext cx="403295" cy="364763"/>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grpSp>
        <p:nvGrpSpPr>
          <p:cNvPr id="3" name="Group 2" descr="white background">
            <a:extLst>
              <a:ext uri="{FF2B5EF4-FFF2-40B4-BE49-F238E27FC236}">
                <a16:creationId xmlns:a16="http://schemas.microsoft.com/office/drawing/2014/main" id="{B5271D1D-C437-014E-9AD5-8E23847ED507}"/>
              </a:ext>
              <a:ext uri="{C183D7F6-B498-43B3-948B-1728B52AA6E4}">
                <adec:decorative xmlns:adec="http://schemas.microsoft.com/office/drawing/2017/decorative" val="0"/>
              </a:ext>
            </a:extLst>
          </p:cNvPr>
          <p:cNvGrpSpPr/>
          <p:nvPr/>
        </p:nvGrpSpPr>
        <p:grpSpPr>
          <a:xfrm>
            <a:off x="-21616" y="264251"/>
            <a:ext cx="12192000" cy="2278364"/>
            <a:chOff x="25939" y="350539"/>
            <a:chExt cx="14630400" cy="2734035"/>
          </a:xfrm>
        </p:grpSpPr>
        <p:grpSp>
          <p:nvGrpSpPr>
            <p:cNvPr id="4" name="Group 3">
              <a:extLst>
                <a:ext uri="{FF2B5EF4-FFF2-40B4-BE49-F238E27FC236}">
                  <a16:creationId xmlns:a16="http://schemas.microsoft.com/office/drawing/2014/main" id="{CEAC7658-37D9-2048-9F98-C49ED0B8B69D}"/>
                </a:ext>
              </a:extLst>
            </p:cNvPr>
            <p:cNvGrpSpPr/>
            <p:nvPr/>
          </p:nvGrpSpPr>
          <p:grpSpPr>
            <a:xfrm>
              <a:off x="25939" y="350539"/>
              <a:ext cx="14630400" cy="2734035"/>
              <a:chOff x="-8320820" y="-1143027"/>
              <a:chExt cx="14630400" cy="2734035"/>
            </a:xfrm>
          </p:grpSpPr>
          <p:sp>
            <p:nvSpPr>
              <p:cNvPr id="5" name="Rectangle 4">
                <a:extLst>
                  <a:ext uri="{FF2B5EF4-FFF2-40B4-BE49-F238E27FC236}">
                    <a16:creationId xmlns:a16="http://schemas.microsoft.com/office/drawing/2014/main" id="{13C8F95C-2A63-4643-88BE-9198D5E64AB8}"/>
                  </a:ext>
                </a:extLst>
              </p:cNvPr>
              <p:cNvSpPr/>
              <p:nvPr/>
            </p:nvSpPr>
            <p:spPr>
              <a:xfrm>
                <a:off x="-8320820" y="-1143027"/>
                <a:ext cx="14630400" cy="2734035"/>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pic>
            <p:nvPicPr>
              <p:cNvPr id="7" name="Picture 6" descr="facebook">
                <a:extLst>
                  <a:ext uri="{FF2B5EF4-FFF2-40B4-BE49-F238E27FC236}">
                    <a16:creationId xmlns:a16="http://schemas.microsoft.com/office/drawing/2014/main" id="{0684D9E5-E001-3B45-8A19-9A6B82E430C8}"/>
                  </a:ext>
                </a:extLst>
              </p:cNvPr>
              <p:cNvPicPr>
                <a:picLocks noChangeAspect="1"/>
              </p:cNvPicPr>
              <p:nvPr/>
            </p:nvPicPr>
            <p:blipFill rotWithShape="1">
              <a:blip r:embed="rId3"/>
              <a:srcRect/>
              <a:stretch/>
            </p:blipFill>
            <p:spPr>
              <a:xfrm>
                <a:off x="-5195330" y="-1108019"/>
                <a:ext cx="942711" cy="943339"/>
              </a:xfrm>
              <a:prstGeom prst="rect">
                <a:avLst/>
              </a:prstGeom>
            </p:spPr>
          </p:pic>
          <p:pic>
            <p:nvPicPr>
              <p:cNvPr id="8" name="Picture 7" descr="twitter">
                <a:extLst>
                  <a:ext uri="{FF2B5EF4-FFF2-40B4-BE49-F238E27FC236}">
                    <a16:creationId xmlns:a16="http://schemas.microsoft.com/office/drawing/2014/main" id="{04DA428D-D50F-4B48-88F5-E5A9FFBF96A3}"/>
                  </a:ext>
                </a:extLst>
              </p:cNvPr>
              <p:cNvPicPr>
                <a:picLocks noChangeAspect="1"/>
              </p:cNvPicPr>
              <p:nvPr/>
            </p:nvPicPr>
            <p:blipFill>
              <a:blip r:embed="rId4"/>
              <a:stretch>
                <a:fillRect/>
              </a:stretch>
            </p:blipFill>
            <p:spPr>
              <a:xfrm>
                <a:off x="-3306404" y="-1103580"/>
                <a:ext cx="930652" cy="931101"/>
              </a:xfrm>
              <a:prstGeom prst="rect">
                <a:avLst/>
              </a:prstGeom>
            </p:spPr>
          </p:pic>
          <p:pic>
            <p:nvPicPr>
              <p:cNvPr id="9" name="Picture 8" descr="youtube">
                <a:extLst>
                  <a:ext uri="{FF2B5EF4-FFF2-40B4-BE49-F238E27FC236}">
                    <a16:creationId xmlns:a16="http://schemas.microsoft.com/office/drawing/2014/main" id="{EFB86831-C1DB-4B4F-8FBE-FF593354A8AD}"/>
                  </a:ext>
                </a:extLst>
              </p:cNvPr>
              <p:cNvPicPr>
                <a:picLocks noChangeAspect="1"/>
              </p:cNvPicPr>
              <p:nvPr/>
            </p:nvPicPr>
            <p:blipFill>
              <a:blip r:embed="rId5"/>
              <a:stretch>
                <a:fillRect/>
              </a:stretch>
            </p:blipFill>
            <p:spPr>
              <a:xfrm>
                <a:off x="560781" y="-1105800"/>
                <a:ext cx="937919" cy="938290"/>
              </a:xfrm>
              <a:prstGeom prst="rect">
                <a:avLst/>
              </a:prstGeom>
            </p:spPr>
          </p:pic>
          <p:pic>
            <p:nvPicPr>
              <p:cNvPr id="10" name="Picture 9" descr="instagram">
                <a:extLst>
                  <a:ext uri="{FF2B5EF4-FFF2-40B4-BE49-F238E27FC236}">
                    <a16:creationId xmlns:a16="http://schemas.microsoft.com/office/drawing/2014/main" id="{2912A1A1-4F68-7543-9CA8-8FD41B39F585}"/>
                  </a:ext>
                </a:extLst>
              </p:cNvPr>
              <p:cNvPicPr>
                <a:picLocks noChangeAspect="1"/>
              </p:cNvPicPr>
              <p:nvPr/>
            </p:nvPicPr>
            <p:blipFill rotWithShape="1">
              <a:blip r:embed="rId6"/>
              <a:srcRect/>
              <a:stretch/>
            </p:blipFill>
            <p:spPr>
              <a:xfrm>
                <a:off x="-1480307" y="-1110238"/>
                <a:ext cx="944621" cy="945357"/>
              </a:xfrm>
              <a:prstGeom prst="rect">
                <a:avLst/>
              </a:prstGeom>
            </p:spPr>
          </p:pic>
          <p:pic>
            <p:nvPicPr>
              <p:cNvPr id="11" name="Picture 10" descr="linked in">
                <a:extLst>
                  <a:ext uri="{FF2B5EF4-FFF2-40B4-BE49-F238E27FC236}">
                    <a16:creationId xmlns:a16="http://schemas.microsoft.com/office/drawing/2014/main" id="{55BB8058-8DF5-404E-9D3F-16FB40446433}"/>
                  </a:ext>
                </a:extLst>
              </p:cNvPr>
              <p:cNvPicPr>
                <a:picLocks noChangeAspect="1"/>
              </p:cNvPicPr>
              <p:nvPr/>
            </p:nvPicPr>
            <p:blipFill rotWithShape="1">
              <a:blip r:embed="rId7"/>
              <a:srcRect/>
              <a:stretch/>
            </p:blipFill>
            <p:spPr>
              <a:xfrm>
                <a:off x="2459153" y="-1103580"/>
                <a:ext cx="931328" cy="932003"/>
              </a:xfrm>
              <a:prstGeom prst="rect">
                <a:avLst/>
              </a:prstGeom>
            </p:spPr>
          </p:pic>
        </p:grpSp>
        <p:sp>
          <p:nvSpPr>
            <p:cNvPr id="13" name="Oval 12">
              <a:extLst>
                <a:ext uri="{FF2B5EF4-FFF2-40B4-BE49-F238E27FC236}">
                  <a16:creationId xmlns:a16="http://schemas.microsoft.com/office/drawing/2014/main" id="{A3CDF013-111E-BC47-8BBE-8417486E809E}"/>
                </a:ext>
              </a:extLst>
            </p:cNvPr>
            <p:cNvSpPr/>
            <p:nvPr/>
          </p:nvSpPr>
          <p:spPr>
            <a:xfrm>
              <a:off x="4515338" y="176165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17" name="Oval 16">
              <a:extLst>
                <a:ext uri="{FF2B5EF4-FFF2-40B4-BE49-F238E27FC236}">
                  <a16:creationId xmlns:a16="http://schemas.microsoft.com/office/drawing/2014/main" id="{D40116F3-539D-4D4D-96D5-AC2D569D32CB}"/>
                </a:ext>
              </a:extLst>
            </p:cNvPr>
            <p:cNvSpPr/>
            <p:nvPr/>
          </p:nvSpPr>
          <p:spPr>
            <a:xfrm>
              <a:off x="11457898" y="1869417"/>
              <a:ext cx="483954" cy="437716"/>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grpSp>
      <p:sp>
        <p:nvSpPr>
          <p:cNvPr id="18" name="Title 17">
            <a:extLst>
              <a:ext uri="{FF2B5EF4-FFF2-40B4-BE49-F238E27FC236}">
                <a16:creationId xmlns:a16="http://schemas.microsoft.com/office/drawing/2014/main" id="{631F4EA6-A86C-4E7F-8AB2-926EDFC2077B}"/>
              </a:ext>
            </a:extLst>
          </p:cNvPr>
          <p:cNvSpPr txBox="1">
            <a:spLocks noGrp="1"/>
          </p:cNvSpPr>
          <p:nvPr>
            <p:ph type="title" idx="4294967295"/>
          </p:nvPr>
        </p:nvSpPr>
        <p:spPr>
          <a:xfrm>
            <a:off x="3163936" y="1157620"/>
            <a:ext cx="6159062" cy="138499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380985" rtl="0" eaLnBrk="1" fontAlgn="auto" latinLnBrk="0" hangingPunct="1">
              <a:lnSpc>
                <a:spcPct val="100000"/>
              </a:lnSpc>
              <a:spcBef>
                <a:spcPct val="0"/>
              </a:spcBef>
              <a:spcAft>
                <a:spcPts val="0"/>
              </a:spcAft>
              <a:buClrTx/>
              <a:buSzTx/>
              <a:buFontTx/>
              <a:buNone/>
              <a:tabLst/>
              <a:defRPr/>
            </a:pPr>
            <a:r>
              <a:rPr kumimoji="0" lang="en-US" sz="3600" b="1" i="0" u="none" strike="noStrike" kern="1200" cap="none" spc="0" normalizeH="0" baseline="0" noProof="0" dirty="0">
                <a:ln>
                  <a:noFill/>
                </a:ln>
                <a:solidFill>
                  <a:srgbClr val="525051"/>
                </a:solidFill>
                <a:effectLst/>
                <a:uLnTx/>
                <a:uFillTx/>
                <a:latin typeface="Arial"/>
                <a:ea typeface="+mn-ea"/>
                <a:cs typeface="Arial"/>
              </a:rPr>
              <a:t>@OHEducation</a:t>
            </a:r>
          </a:p>
          <a:p>
            <a:pPr marL="0" marR="0" lvl="0" indent="0" algn="ctr" defTabSz="38098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25051"/>
                </a:solidFill>
                <a:effectLst/>
                <a:uLnTx/>
                <a:uFillTx/>
                <a:latin typeface="Arial"/>
                <a:ea typeface="+mn-ea"/>
                <a:cs typeface="Arial"/>
              </a:rPr>
              <a:t>gifted@education.ohio.gov</a:t>
            </a:r>
          </a:p>
          <a:p>
            <a:pPr marL="0" marR="0" lvl="0" indent="0" algn="ctr" defTabSz="380985" rtl="0" eaLnBrk="1" fontAlgn="auto" latinLnBrk="0" hangingPunct="1">
              <a:lnSpc>
                <a:spcPct val="100000"/>
              </a:lnSpc>
              <a:spcBef>
                <a:spcPct val="0"/>
              </a:spcBef>
              <a:spcAft>
                <a:spcPts val="0"/>
              </a:spcAft>
              <a:buClrTx/>
              <a:buSzTx/>
              <a:buFontTx/>
              <a:buNone/>
              <a:tabLst/>
              <a:defRPr/>
            </a:pPr>
            <a:r>
              <a:rPr kumimoji="0" lang="en-US" sz="2400" b="1" i="0" u="none" strike="noStrike" kern="1200" cap="none" spc="0" normalizeH="0" baseline="0" noProof="0" dirty="0">
                <a:ln>
                  <a:noFill/>
                </a:ln>
                <a:solidFill>
                  <a:srgbClr val="525051"/>
                </a:solidFill>
                <a:effectLst/>
                <a:uLnTx/>
                <a:uFillTx/>
                <a:latin typeface="Arial"/>
                <a:ea typeface="+mn-ea"/>
                <a:cs typeface="Arial"/>
              </a:rPr>
              <a:t>Megan.vermillion@education.ohio.gov</a:t>
            </a:r>
          </a:p>
        </p:txBody>
      </p:sp>
    </p:spTree>
    <p:extLst>
      <p:ext uri="{BB962C8B-B14F-4D97-AF65-F5344CB8AC3E}">
        <p14:creationId xmlns:p14="http://schemas.microsoft.com/office/powerpoint/2010/main" val="286283055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23</a:t>
            </a:fld>
            <a:endParaRPr lang="en-US"/>
          </a:p>
        </p:txBody>
      </p:sp>
      <p:sp>
        <p:nvSpPr>
          <p:cNvPr id="3" name="Rectangle 2">
            <a:extLst>
              <a:ext uri="{FF2B5EF4-FFF2-40B4-BE49-F238E27FC236}">
                <a16:creationId xmlns:a16="http://schemas.microsoft.com/office/drawing/2014/main" id="{7860A21B-81FF-4DF0-84F5-41A6DF73D09E}"/>
              </a:ext>
              <a:ext uri="{C183D7F6-B498-43B3-948B-1728B52AA6E4}">
                <adec:decorative xmlns:adec="http://schemas.microsoft.com/office/drawing/2017/decorative" val="1"/>
              </a:ext>
            </a:extLst>
          </p:cNvPr>
          <p:cNvSpPr/>
          <p:nvPr/>
        </p:nvSpPr>
        <p:spPr>
          <a:xfrm>
            <a:off x="0" y="3435455"/>
            <a:ext cx="12192000" cy="2917567"/>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380985">
              <a:defRPr/>
            </a:pPr>
            <a:endParaRPr lang="en-US" sz="1500">
              <a:solidFill>
                <a:prstClr val="white"/>
              </a:solidFill>
              <a:latin typeface="Calibri"/>
            </a:endParaRPr>
          </a:p>
        </p:txBody>
      </p:sp>
      <p:sp>
        <p:nvSpPr>
          <p:cNvPr id="5" name="Title 1">
            <a:extLst>
              <a:ext uri="{FF2B5EF4-FFF2-40B4-BE49-F238E27FC236}">
                <a16:creationId xmlns:a16="http://schemas.microsoft.com/office/drawing/2014/main" id="{AB3E1B7F-CC0F-4798-84CF-BE751FCCD565}"/>
              </a:ext>
            </a:extLst>
          </p:cNvPr>
          <p:cNvSpPr>
            <a:spLocks noGrp="1"/>
          </p:cNvSpPr>
          <p:nvPr>
            <p:ph type="title"/>
          </p:nvPr>
        </p:nvSpPr>
        <p:spPr>
          <a:xfrm>
            <a:off x="0" y="224984"/>
            <a:ext cx="12191999" cy="1692771"/>
          </a:xfrm>
          <a:noFill/>
        </p:spPr>
        <p:txBody>
          <a:bodyPr/>
          <a:lstStyle/>
          <a:p>
            <a:r>
              <a:rPr lang="en-US" sz="5500" dirty="0">
                <a:solidFill>
                  <a:schemeClr val="tx1">
                    <a:lumMod val="95000"/>
                    <a:lumOff val="5000"/>
                  </a:schemeClr>
                </a:solidFill>
              </a:rPr>
              <a:t>Share your learning </a:t>
            </a:r>
            <a:br>
              <a:rPr lang="en-US" sz="5500" dirty="0">
                <a:solidFill>
                  <a:schemeClr val="tx1">
                    <a:lumMod val="95000"/>
                    <a:lumOff val="5000"/>
                  </a:schemeClr>
                </a:solidFill>
              </a:rPr>
            </a:br>
            <a:r>
              <a:rPr lang="en-US" sz="5500" dirty="0">
                <a:solidFill>
                  <a:schemeClr val="tx1">
                    <a:lumMod val="95000"/>
                    <a:lumOff val="5000"/>
                  </a:schemeClr>
                </a:solidFill>
              </a:rPr>
              <a:t>community with us!</a:t>
            </a:r>
          </a:p>
        </p:txBody>
      </p:sp>
      <p:sp>
        <p:nvSpPr>
          <p:cNvPr id="6" name="Title 1">
            <a:extLst>
              <a:ext uri="{FF2B5EF4-FFF2-40B4-BE49-F238E27FC236}">
                <a16:creationId xmlns:a16="http://schemas.microsoft.com/office/drawing/2014/main" id="{C305C576-F03E-49E7-B0F1-3799FD710325}"/>
              </a:ext>
            </a:extLst>
          </p:cNvPr>
          <p:cNvSpPr txBox="1">
            <a:spLocks/>
          </p:cNvSpPr>
          <p:nvPr/>
        </p:nvSpPr>
        <p:spPr>
          <a:xfrm>
            <a:off x="0" y="2001822"/>
            <a:ext cx="12192000" cy="846386"/>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defTabSz="380985">
              <a:defRPr/>
            </a:pPr>
            <a:r>
              <a:rPr lang="en-US" sz="5500" dirty="0">
                <a:solidFill>
                  <a:srgbClr val="74A7CE"/>
                </a:solidFill>
              </a:rPr>
              <a:t>#MyOhioClassroom</a:t>
            </a:r>
          </a:p>
        </p:txBody>
      </p:sp>
      <p:sp>
        <p:nvSpPr>
          <p:cNvPr id="7" name="Title 1">
            <a:extLst>
              <a:ext uri="{FF2B5EF4-FFF2-40B4-BE49-F238E27FC236}">
                <a16:creationId xmlns:a16="http://schemas.microsoft.com/office/drawing/2014/main" id="{ECA66C49-5B7B-455B-88D4-9B28D33D03AB}"/>
              </a:ext>
              <a:ext uri="{C183D7F6-B498-43B3-948B-1728B52AA6E4}">
                <adec:decorative xmlns:adec="http://schemas.microsoft.com/office/drawing/2017/decorative" val="1"/>
              </a:ext>
            </a:extLst>
          </p:cNvPr>
          <p:cNvSpPr txBox="1">
            <a:spLocks/>
          </p:cNvSpPr>
          <p:nvPr/>
        </p:nvSpPr>
        <p:spPr>
          <a:xfrm>
            <a:off x="-2" y="4138174"/>
            <a:ext cx="12192000" cy="846386"/>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defTabSz="380985">
              <a:defRPr/>
            </a:pPr>
            <a:r>
              <a:rPr lang="en-US" sz="5500" dirty="0">
                <a:solidFill>
                  <a:prstClr val="white"/>
                </a:solidFill>
              </a:rPr>
              <a:t>Celebrate educators!</a:t>
            </a:r>
          </a:p>
        </p:txBody>
      </p:sp>
      <p:sp>
        <p:nvSpPr>
          <p:cNvPr id="8" name="Title 1">
            <a:extLst>
              <a:ext uri="{FF2B5EF4-FFF2-40B4-BE49-F238E27FC236}">
                <a16:creationId xmlns:a16="http://schemas.microsoft.com/office/drawing/2014/main" id="{6B1F3B27-B9CE-4F88-9CB8-BD4661B77C53}"/>
              </a:ext>
            </a:extLst>
          </p:cNvPr>
          <p:cNvSpPr txBox="1">
            <a:spLocks/>
          </p:cNvSpPr>
          <p:nvPr/>
        </p:nvSpPr>
        <p:spPr>
          <a:xfrm>
            <a:off x="-63497" y="4984560"/>
            <a:ext cx="12191998" cy="769441"/>
          </a:xfrm>
          <a:prstGeom prst="rect">
            <a:avLst/>
          </a:prstGeom>
          <a:noFill/>
        </p:spPr>
        <p:txBody>
          <a:bodyPr vert="horz" wrap="square" lIns="0" tIns="0" rIns="0" bIns="0" rtlCol="0" anchor="t" anchorCtr="0">
            <a:spAutoFit/>
          </a:bodyPr>
          <a:lstStyle>
            <a:lvl1pPr algn="ctr" defTabSz="457200" rtl="0" eaLnBrk="1" latinLnBrk="0" hangingPunct="1">
              <a:spcBef>
                <a:spcPct val="0"/>
              </a:spcBef>
              <a:buNone/>
              <a:defRPr sz="4200" b="1" kern="1200">
                <a:solidFill>
                  <a:srgbClr val="C00000"/>
                </a:solidFill>
                <a:latin typeface="Arial"/>
                <a:ea typeface="+mj-ea"/>
                <a:cs typeface="Arial"/>
              </a:defRPr>
            </a:lvl1pPr>
          </a:lstStyle>
          <a:p>
            <a:pPr defTabSz="380985">
              <a:defRPr/>
            </a:pPr>
            <a:r>
              <a:rPr lang="en-US" sz="5000" dirty="0">
                <a:solidFill>
                  <a:srgbClr val="700017"/>
                </a:solidFill>
              </a:rPr>
              <a:t>#OhioLovesTeachers</a:t>
            </a:r>
          </a:p>
        </p:txBody>
      </p:sp>
      <p:cxnSp>
        <p:nvCxnSpPr>
          <p:cNvPr id="9" name="Straight Connector 8">
            <a:extLst>
              <a:ext uri="{FF2B5EF4-FFF2-40B4-BE49-F238E27FC236}">
                <a16:creationId xmlns:a16="http://schemas.microsoft.com/office/drawing/2014/main" id="{43E9B150-FC38-4E87-869B-CE0D231BF62D}"/>
              </a:ext>
              <a:ext uri="{C183D7F6-B498-43B3-948B-1728B52AA6E4}">
                <adec:decorative xmlns:adec="http://schemas.microsoft.com/office/drawing/2017/decorative" val="1"/>
              </a:ext>
            </a:extLst>
          </p:cNvPr>
          <p:cNvCxnSpPr>
            <a:cxnSpLocks/>
          </p:cNvCxnSpPr>
          <p:nvPr/>
        </p:nvCxnSpPr>
        <p:spPr>
          <a:xfrm>
            <a:off x="0" y="3451226"/>
            <a:ext cx="12192000" cy="0"/>
          </a:xfrm>
          <a:prstGeom prst="line">
            <a:avLst/>
          </a:prstGeom>
          <a:ln w="111125">
            <a:solidFill>
              <a:srgbClr val="BA8F1B"/>
            </a:solidFill>
          </a:ln>
        </p:spPr>
        <p:style>
          <a:lnRef idx="2">
            <a:schemeClr val="accent6"/>
          </a:lnRef>
          <a:fillRef idx="0">
            <a:schemeClr val="accent6"/>
          </a:fillRef>
          <a:effectRef idx="1">
            <a:schemeClr val="accent6"/>
          </a:effectRef>
          <a:fontRef idx="minor">
            <a:schemeClr val="tx1"/>
          </a:fontRef>
        </p:style>
      </p:cxnSp>
      <p:pic>
        <p:nvPicPr>
          <p:cNvPr id="10" name="Picture 9" descr="Twitter">
            <a:extLst>
              <a:ext uri="{FF2B5EF4-FFF2-40B4-BE49-F238E27FC236}">
                <a16:creationId xmlns:a16="http://schemas.microsoft.com/office/drawing/2014/main" id="{9F49E8A3-A631-4FEC-92BC-EBA33D33179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066059" y="3011122"/>
            <a:ext cx="1289144" cy="1048067"/>
          </a:xfrm>
          <a:prstGeom prst="rect">
            <a:avLst/>
          </a:prstGeom>
          <a:ln>
            <a:noFill/>
          </a:ln>
          <a:effectLst/>
        </p:spPr>
      </p:pic>
      <p:pic>
        <p:nvPicPr>
          <p:cNvPr id="11" name="Picture 10" descr="instagram">
            <a:extLst>
              <a:ext uri="{FF2B5EF4-FFF2-40B4-BE49-F238E27FC236}">
                <a16:creationId xmlns:a16="http://schemas.microsoft.com/office/drawing/2014/main" id="{7A0C50C3-06B0-4B5D-B3AF-0F7F3A69CB3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36799" y="2927194"/>
            <a:ext cx="1216571" cy="1216571"/>
          </a:xfrm>
          <a:prstGeom prst="rect">
            <a:avLst/>
          </a:prstGeom>
          <a:ln>
            <a:noFill/>
          </a:ln>
          <a:effectLst/>
        </p:spPr>
      </p:pic>
    </p:spTree>
    <p:extLst>
      <p:ext uri="{BB962C8B-B14F-4D97-AF65-F5344CB8AC3E}">
        <p14:creationId xmlns:p14="http://schemas.microsoft.com/office/powerpoint/2010/main" val="223196545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EFF674-99D5-406F-B66A-ECADA4A2F5D2}"/>
              </a:ext>
            </a:extLst>
          </p:cNvPr>
          <p:cNvSpPr>
            <a:spLocks noGrp="1"/>
          </p:cNvSpPr>
          <p:nvPr>
            <p:ph type="title"/>
          </p:nvPr>
        </p:nvSpPr>
        <p:spPr>
          <a:xfrm>
            <a:off x="0" y="299508"/>
            <a:ext cx="12192000" cy="646331"/>
          </a:xfrm>
        </p:spPr>
        <p:txBody>
          <a:bodyPr/>
          <a:lstStyle/>
          <a:p>
            <a:r>
              <a:rPr lang="en-US" dirty="0"/>
              <a:t>Today’s Discussion</a:t>
            </a:r>
          </a:p>
        </p:txBody>
      </p:sp>
      <p:sp>
        <p:nvSpPr>
          <p:cNvPr id="6" name="Rectangle: Rounded Corners 5" descr="text box">
            <a:extLst>
              <a:ext uri="{FF2B5EF4-FFF2-40B4-BE49-F238E27FC236}">
                <a16:creationId xmlns:a16="http://schemas.microsoft.com/office/drawing/2014/main" id="{A872D3A2-0445-4AB3-AC25-67ED419620ED}"/>
              </a:ext>
            </a:extLst>
          </p:cNvPr>
          <p:cNvSpPr/>
          <p:nvPr/>
        </p:nvSpPr>
        <p:spPr>
          <a:xfrm>
            <a:off x="1983336" y="2631593"/>
            <a:ext cx="8353514" cy="1267627"/>
          </a:xfrm>
          <a:prstGeom prst="roundRect">
            <a:avLst/>
          </a:prstGeom>
          <a:solidFill>
            <a:srgbClr val="94AF2A"/>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000" dirty="0">
                <a:latin typeface="Arial"/>
                <a:cs typeface="Arial"/>
              </a:rPr>
              <a:t>NAGC's Gifted Programming Standards</a:t>
            </a:r>
            <a:endParaRPr lang="en-US" sz="4000" dirty="0">
              <a:latin typeface="Arial" panose="020B0604020202020204" pitchFamily="34" charset="0"/>
              <a:cs typeface="Arial" panose="020B0604020202020204" pitchFamily="34" charset="0"/>
            </a:endParaRPr>
          </a:p>
        </p:txBody>
      </p:sp>
      <p:sp>
        <p:nvSpPr>
          <p:cNvPr id="7" name="Rectangle: Rounded Corners 6" descr="text box">
            <a:extLst>
              <a:ext uri="{FF2B5EF4-FFF2-40B4-BE49-F238E27FC236}">
                <a16:creationId xmlns:a16="http://schemas.microsoft.com/office/drawing/2014/main" id="{DB421120-4431-4153-AF23-1745B663555F}"/>
              </a:ext>
            </a:extLst>
          </p:cNvPr>
          <p:cNvSpPr/>
          <p:nvPr/>
        </p:nvSpPr>
        <p:spPr>
          <a:xfrm>
            <a:off x="1983337" y="1075815"/>
            <a:ext cx="8353514" cy="1267627"/>
          </a:xfrm>
          <a:prstGeom prst="roundRect">
            <a:avLst/>
          </a:prstGeom>
          <a:solidFill>
            <a:srgbClr val="73A5CC"/>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000" dirty="0">
                <a:latin typeface="Arial"/>
                <a:ea typeface="+mn-lt"/>
                <a:cs typeface="+mn-lt"/>
              </a:rPr>
              <a:t>NCTM's Effective Mathematics Teaching Practices</a:t>
            </a:r>
            <a:endParaRPr lang="en-US" dirty="0">
              <a:latin typeface="Arial"/>
            </a:endParaRPr>
          </a:p>
        </p:txBody>
      </p:sp>
      <p:sp>
        <p:nvSpPr>
          <p:cNvPr id="8" name="Rectangle: Rounded Corners 7" descr="text box">
            <a:extLst>
              <a:ext uri="{FF2B5EF4-FFF2-40B4-BE49-F238E27FC236}">
                <a16:creationId xmlns:a16="http://schemas.microsoft.com/office/drawing/2014/main" id="{C4D8846B-6611-4660-B02C-C4F9BC7B8AD9}"/>
              </a:ext>
            </a:extLst>
          </p:cNvPr>
          <p:cNvSpPr/>
          <p:nvPr/>
        </p:nvSpPr>
        <p:spPr>
          <a:xfrm>
            <a:off x="1983337" y="4163632"/>
            <a:ext cx="8353514" cy="1267627"/>
          </a:xfrm>
          <a:prstGeom prst="roundRect">
            <a:avLst/>
          </a:prstGeom>
          <a:solidFill>
            <a:srgbClr val="D19D11"/>
          </a:solidFill>
          <a:scene3d>
            <a:camera prst="orthographicFront"/>
            <a:lightRig rig="threePt" dir="t"/>
          </a:scene3d>
          <a:sp3d>
            <a:bevelT/>
          </a:sp3d>
        </p:spPr>
        <p:style>
          <a:lnRef idx="1">
            <a:schemeClr val="accent1"/>
          </a:lnRef>
          <a:fillRef idx="3">
            <a:schemeClr val="accent1"/>
          </a:fillRef>
          <a:effectRef idx="2">
            <a:schemeClr val="accent1"/>
          </a:effectRef>
          <a:fontRef idx="minor">
            <a:schemeClr val="lt1"/>
          </a:fontRef>
        </p:style>
        <p:txBody>
          <a:bodyPr lIns="91440" tIns="45720" rIns="91440" bIns="45720" rtlCol="0" anchor="ctr"/>
          <a:lstStyle/>
          <a:p>
            <a:pPr algn="ctr"/>
            <a:r>
              <a:rPr lang="en-US" sz="4000" dirty="0">
                <a:latin typeface="Arial"/>
                <a:cs typeface="Arial"/>
              </a:rPr>
              <a:t>Connections between guidance and interactive examples</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83682182"/>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1" name="Rectangle 8">
            <a:extLst>
              <a:ext uri="{FF2B5EF4-FFF2-40B4-BE49-F238E27FC236}">
                <a16:creationId xmlns:a16="http://schemas.microsoft.com/office/drawing/2014/main" id="{B775CD93-9DF2-48CB-9F57-1BCA9A46C7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2" y="453981"/>
            <a:ext cx="6675120" cy="1877811"/>
          </a:xfrm>
          <a:prstGeom prst="rect">
            <a:avLst/>
          </a:prstGeom>
          <a:solidFill>
            <a:srgbClr val="595959"/>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2" name="Title 1">
            <a:extLst>
              <a:ext uri="{FF2B5EF4-FFF2-40B4-BE49-F238E27FC236}">
                <a16:creationId xmlns:a16="http://schemas.microsoft.com/office/drawing/2014/main" id="{CF95AFCF-DCBF-49E7-9B4A-D998A71AA3F9}"/>
              </a:ext>
            </a:extLst>
          </p:cNvPr>
          <p:cNvSpPr>
            <a:spLocks noGrp="1"/>
          </p:cNvSpPr>
          <p:nvPr>
            <p:ph type="title"/>
          </p:nvPr>
        </p:nvSpPr>
        <p:spPr>
          <a:xfrm>
            <a:off x="731520" y="731520"/>
            <a:ext cx="6089904" cy="1426464"/>
          </a:xfrm>
        </p:spPr>
        <p:txBody>
          <a:bodyPr>
            <a:normAutofit/>
          </a:bodyPr>
          <a:lstStyle/>
          <a:p>
            <a:pPr>
              <a:lnSpc>
                <a:spcPct val="90000"/>
              </a:lnSpc>
            </a:pPr>
            <a:r>
              <a:rPr lang="en-US" sz="3300">
                <a:solidFill>
                  <a:srgbClr val="FFFFFF"/>
                </a:solidFill>
              </a:rPr>
              <a:t>NCTM's Effective Mathematics Teaching Practices</a:t>
            </a:r>
          </a:p>
        </p:txBody>
      </p:sp>
      <p:sp>
        <p:nvSpPr>
          <p:cNvPr id="52" name="Rectangle 10">
            <a:extLst>
              <a:ext uri="{FF2B5EF4-FFF2-40B4-BE49-F238E27FC236}">
                <a16:creationId xmlns:a16="http://schemas.microsoft.com/office/drawing/2014/main" id="{6166C6D1-23AC-49C4-BA07-238E4E9F8C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77100" y="461737"/>
            <a:ext cx="2149361" cy="1870055"/>
          </a:xfrm>
          <a:prstGeom prst="rect">
            <a:avLst/>
          </a:prstGeom>
          <a:solidFill>
            <a:schemeClr val="accent1">
              <a:alpha val="95000"/>
            </a:schemeClr>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3" name="Rectangle 12">
            <a:extLst>
              <a:ext uri="{FF2B5EF4-FFF2-40B4-BE49-F238E27FC236}">
                <a16:creationId xmlns:a16="http://schemas.microsoft.com/office/drawing/2014/main" id="{E186B68C-84BC-4A6E-99D1-EE87483C13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573768" y="453155"/>
            <a:ext cx="2149358" cy="1878638"/>
          </a:xfrm>
          <a:prstGeom prst="rect">
            <a:avLst/>
          </a:prstGeom>
          <a:solidFill>
            <a:srgbClr val="A5A5A5"/>
          </a:solidFill>
          <a:ln w="254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54" name="Rectangle 14">
            <a:extLst>
              <a:ext uri="{FF2B5EF4-FFF2-40B4-BE49-F238E27FC236}">
                <a16:creationId xmlns:a16="http://schemas.microsoft.com/office/drawing/2014/main" id="{1C091803-41C2-48E0-9228-5148460C74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8920" y="2480956"/>
            <a:ext cx="11264206" cy="3918122"/>
          </a:xfrm>
          <a:prstGeom prst="rect">
            <a:avLst/>
          </a:prstGeom>
          <a:solidFill>
            <a:schemeClr val="tx1">
              <a:lumMod val="50000"/>
              <a:lumOff val="50000"/>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2072E40-8E71-4B32-A6AA-9E5EF9CD0E75}"/>
              </a:ext>
            </a:extLst>
          </p:cNvPr>
          <p:cNvSpPr>
            <a:spLocks noGrp="1"/>
          </p:cNvSpPr>
          <p:nvPr>
            <p:ph idx="1"/>
          </p:nvPr>
        </p:nvSpPr>
        <p:spPr>
          <a:xfrm>
            <a:off x="789456" y="2798385"/>
            <a:ext cx="10597729" cy="3283260"/>
          </a:xfrm>
        </p:spPr>
        <p:txBody>
          <a:bodyPr anchor="ctr">
            <a:normAutofit/>
          </a:bodyPr>
          <a:lstStyle/>
          <a:p>
            <a:pPr marL="226695" indent="-226695">
              <a:lnSpc>
                <a:spcPct val="90000"/>
              </a:lnSpc>
            </a:pPr>
            <a:r>
              <a:rPr lang="en-US" sz="2500" dirty="0">
                <a:latin typeface="Calibri"/>
                <a:cs typeface="Calibri"/>
              </a:rPr>
              <a:t>Establish mathematics goals to focus learning</a:t>
            </a:r>
            <a:r>
              <a:rPr lang="en-US" sz="2500" dirty="0"/>
              <a:t> </a:t>
            </a:r>
          </a:p>
          <a:p>
            <a:pPr marL="226695" indent="-226695">
              <a:lnSpc>
                <a:spcPct val="90000"/>
              </a:lnSpc>
            </a:pPr>
            <a:r>
              <a:rPr lang="en-US" sz="2500" dirty="0">
                <a:latin typeface="Calibri"/>
                <a:cs typeface="Calibri"/>
              </a:rPr>
              <a:t>Implement tasks that promote reasoning and problem solving</a:t>
            </a:r>
            <a:r>
              <a:rPr lang="en-US" sz="2500" dirty="0"/>
              <a:t> </a:t>
            </a:r>
          </a:p>
          <a:p>
            <a:pPr marL="226695" indent="-226695">
              <a:lnSpc>
                <a:spcPct val="90000"/>
              </a:lnSpc>
            </a:pPr>
            <a:r>
              <a:rPr lang="en-US" sz="2500" dirty="0">
                <a:latin typeface="Calibri"/>
                <a:cs typeface="Calibri"/>
              </a:rPr>
              <a:t>Use and connect mathematical representations</a:t>
            </a:r>
            <a:endParaRPr lang="en-US" sz="2500" dirty="0"/>
          </a:p>
          <a:p>
            <a:pPr marL="226695" indent="-226695">
              <a:lnSpc>
                <a:spcPct val="90000"/>
              </a:lnSpc>
            </a:pPr>
            <a:r>
              <a:rPr lang="en-US" sz="2500" dirty="0">
                <a:latin typeface="Calibri"/>
                <a:cs typeface="Calibri"/>
              </a:rPr>
              <a:t>Facilitate meaningful mathematical discourse</a:t>
            </a:r>
          </a:p>
          <a:p>
            <a:pPr marL="226695" indent="-226695">
              <a:lnSpc>
                <a:spcPct val="90000"/>
              </a:lnSpc>
            </a:pPr>
            <a:r>
              <a:rPr lang="en-US" sz="2500" dirty="0">
                <a:latin typeface="Calibri"/>
                <a:cs typeface="Calibri"/>
              </a:rPr>
              <a:t>Pose purposeful questions</a:t>
            </a:r>
          </a:p>
          <a:p>
            <a:pPr marL="226695" indent="-226695">
              <a:lnSpc>
                <a:spcPct val="90000"/>
              </a:lnSpc>
            </a:pPr>
            <a:r>
              <a:rPr lang="en-US" sz="2500" dirty="0">
                <a:latin typeface="Calibri"/>
                <a:cs typeface="Calibri"/>
              </a:rPr>
              <a:t>Build procedural fluency from conceptual understanding</a:t>
            </a:r>
          </a:p>
          <a:p>
            <a:pPr marL="226695" indent="-226695">
              <a:lnSpc>
                <a:spcPct val="90000"/>
              </a:lnSpc>
            </a:pPr>
            <a:r>
              <a:rPr lang="en-US" sz="2500" dirty="0">
                <a:latin typeface="Calibri"/>
                <a:cs typeface="Calibri"/>
              </a:rPr>
              <a:t>Support productive struggle in learning mathematics</a:t>
            </a:r>
          </a:p>
          <a:p>
            <a:pPr marL="226695" indent="-226695">
              <a:lnSpc>
                <a:spcPct val="90000"/>
              </a:lnSpc>
            </a:pPr>
            <a:r>
              <a:rPr lang="en-US" sz="2500" dirty="0">
                <a:latin typeface="Calibri"/>
                <a:cs typeface="Calibri"/>
              </a:rPr>
              <a:t>Elicit and use evidence of student thinking</a:t>
            </a:r>
          </a:p>
          <a:p>
            <a:pPr marL="226695" indent="-226695">
              <a:lnSpc>
                <a:spcPct val="90000"/>
              </a:lnSpc>
            </a:pPr>
            <a:endParaRPr lang="en-US" sz="2500" dirty="0"/>
          </a:p>
        </p:txBody>
      </p:sp>
      <p:pic>
        <p:nvPicPr>
          <p:cNvPr id="5" name="Graphic 4" descr="Link outline">
            <a:extLst>
              <a:ext uri="{FF2B5EF4-FFF2-40B4-BE49-F238E27FC236}">
                <a16:creationId xmlns:a16="http://schemas.microsoft.com/office/drawing/2014/main" id="{045241C8-06D0-4F9C-846E-BD91041B4AA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191247" y="530352"/>
            <a:ext cx="914400" cy="914400"/>
          </a:xfrm>
          <a:prstGeom prst="rect">
            <a:avLst/>
          </a:prstGeom>
        </p:spPr>
      </p:pic>
      <p:sp>
        <p:nvSpPr>
          <p:cNvPr id="6" name="TextBox 5">
            <a:extLst>
              <a:ext uri="{FF2B5EF4-FFF2-40B4-BE49-F238E27FC236}">
                <a16:creationId xmlns:a16="http://schemas.microsoft.com/office/drawing/2014/main" id="{4C13D45D-6986-4FD1-9965-D440009CBF2E}"/>
              </a:ext>
            </a:extLst>
          </p:cNvPr>
          <p:cNvSpPr txBox="1"/>
          <p:nvPr/>
        </p:nvSpPr>
        <p:spPr>
          <a:xfrm>
            <a:off x="9663875" y="1401498"/>
            <a:ext cx="2069203" cy="369332"/>
          </a:xfrm>
          <a:prstGeom prst="rect">
            <a:avLst/>
          </a:prstGeom>
          <a:noFill/>
        </p:spPr>
        <p:txBody>
          <a:bodyPr wrap="square" rtlCol="0">
            <a:spAutoFit/>
          </a:bodyPr>
          <a:lstStyle/>
          <a:p>
            <a:r>
              <a:rPr lang="en-US" dirty="0">
                <a:hlinkClick r:id="rId4" action="ppaction://hlinkfile"/>
              </a:rPr>
              <a:t>Click here for link</a:t>
            </a:r>
            <a:endParaRPr lang="en-US" dirty="0"/>
          </a:p>
        </p:txBody>
      </p:sp>
    </p:spTree>
    <p:extLst>
      <p:ext uri="{BB962C8B-B14F-4D97-AF65-F5344CB8AC3E}">
        <p14:creationId xmlns:p14="http://schemas.microsoft.com/office/powerpoint/2010/main" val="3597243247"/>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A895D5-F0B0-4D7D-AA87-8F9036A891D0}"/>
              </a:ext>
            </a:extLst>
          </p:cNvPr>
          <p:cNvSpPr>
            <a:spLocks noGrp="1"/>
          </p:cNvSpPr>
          <p:nvPr>
            <p:ph type="title"/>
          </p:nvPr>
        </p:nvSpPr>
        <p:spPr>
          <a:xfrm>
            <a:off x="594360" y="637125"/>
            <a:ext cx="3802276" cy="5256371"/>
          </a:xfrm>
        </p:spPr>
        <p:txBody>
          <a:bodyPr>
            <a:normAutofit/>
          </a:bodyPr>
          <a:lstStyle/>
          <a:p>
            <a:r>
              <a:rPr lang="en-US" sz="4400" dirty="0">
                <a:solidFill>
                  <a:schemeClr val="bg1"/>
                </a:solidFill>
              </a:rPr>
              <a:t>NAGC's Gifted Programming Standards</a:t>
            </a:r>
          </a:p>
        </p:txBody>
      </p:sp>
      <p:sp>
        <p:nvSpPr>
          <p:cNvPr id="4" name="Slide Number Placeholder 3">
            <a:extLst>
              <a:ext uri="{FF2B5EF4-FFF2-40B4-BE49-F238E27FC236}">
                <a16:creationId xmlns:a16="http://schemas.microsoft.com/office/drawing/2014/main" id="{D8134A5B-602E-4AE8-B818-649B29DB8EC8}"/>
              </a:ext>
            </a:extLst>
          </p:cNvPr>
          <p:cNvSpPr>
            <a:spLocks noGrp="1"/>
          </p:cNvSpPr>
          <p:nvPr>
            <p:ph type="sldNum" sz="quarter" idx="12"/>
          </p:nvPr>
        </p:nvSpPr>
        <p:spPr>
          <a:xfrm>
            <a:off x="8610600" y="6356350"/>
            <a:ext cx="2743200" cy="365125"/>
          </a:xfrm>
        </p:spPr>
        <p:txBody>
          <a:bodyPr>
            <a:normAutofit/>
          </a:bodyPr>
          <a:lstStyle/>
          <a:p>
            <a:pPr algn="r">
              <a:spcAft>
                <a:spcPts val="600"/>
              </a:spcAft>
            </a:pPr>
            <a:fld id="{79463015-ABDD-44E9-850F-7B4794200E02}" type="slidenum">
              <a:rPr lang="en-US" sz="1200">
                <a:solidFill>
                  <a:srgbClr val="898989"/>
                </a:solidFill>
              </a:rPr>
              <a:pPr algn="r">
                <a:spcAft>
                  <a:spcPts val="600"/>
                </a:spcAft>
              </a:pPr>
              <a:t>5</a:t>
            </a:fld>
            <a:endParaRPr lang="en-US" sz="1200">
              <a:solidFill>
                <a:srgbClr val="898989"/>
              </a:solidFill>
            </a:endParaRPr>
          </a:p>
        </p:txBody>
      </p:sp>
      <p:pic>
        <p:nvPicPr>
          <p:cNvPr id="5" name="Graphic 4" descr="Link outline">
            <a:extLst>
              <a:ext uri="{FF2B5EF4-FFF2-40B4-BE49-F238E27FC236}">
                <a16:creationId xmlns:a16="http://schemas.microsoft.com/office/drawing/2014/main" id="{51A389FD-58EF-451B-9B5D-DDB7D2F4603A}"/>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189921" y="4393097"/>
            <a:ext cx="914400" cy="914400"/>
          </a:xfrm>
          <a:prstGeom prst="rect">
            <a:avLst/>
          </a:prstGeom>
        </p:spPr>
      </p:pic>
      <p:sp>
        <p:nvSpPr>
          <p:cNvPr id="7" name="TextBox 6">
            <a:extLst>
              <a:ext uri="{FF2B5EF4-FFF2-40B4-BE49-F238E27FC236}">
                <a16:creationId xmlns:a16="http://schemas.microsoft.com/office/drawing/2014/main" id="{72E22537-D7E4-4283-8F9D-3DA0FD851A30}"/>
              </a:ext>
            </a:extLst>
          </p:cNvPr>
          <p:cNvSpPr txBox="1"/>
          <p:nvPr/>
        </p:nvSpPr>
        <p:spPr>
          <a:xfrm>
            <a:off x="1831702" y="5277681"/>
            <a:ext cx="2703443" cy="369332"/>
          </a:xfrm>
          <a:prstGeom prst="rect">
            <a:avLst/>
          </a:prstGeom>
          <a:noFill/>
        </p:spPr>
        <p:txBody>
          <a:bodyPr wrap="square" rtlCol="0">
            <a:spAutoFit/>
          </a:bodyPr>
          <a:lstStyle/>
          <a:p>
            <a:r>
              <a:rPr lang="en-US" dirty="0">
                <a:solidFill>
                  <a:schemeClr val="bg1"/>
                </a:solidFill>
                <a:hlinkClick r:id="rId4">
                  <a:extLst>
                    <a:ext uri="{A12FA001-AC4F-418D-AE19-62706E023703}">
                      <ahyp:hlinkClr xmlns:ahyp="http://schemas.microsoft.com/office/drawing/2018/hyperlinkcolor" val="tx"/>
                    </a:ext>
                  </a:extLst>
                </a:hlinkClick>
              </a:rPr>
              <a:t>Click here for link</a:t>
            </a:r>
            <a:endParaRPr lang="en-US" dirty="0">
              <a:solidFill>
                <a:schemeClr val="bg1"/>
              </a:solidFill>
            </a:endParaRPr>
          </a:p>
        </p:txBody>
      </p:sp>
      <p:sp>
        <p:nvSpPr>
          <p:cNvPr id="9" name="Rectangle: Rounded Corners 8" descr="Text box">
            <a:extLst>
              <a:ext uri="{FF2B5EF4-FFF2-40B4-BE49-F238E27FC236}">
                <a16:creationId xmlns:a16="http://schemas.microsoft.com/office/drawing/2014/main" id="{139BFE0B-9F3D-40B3-8FE7-03675E581E70}"/>
              </a:ext>
            </a:extLst>
          </p:cNvPr>
          <p:cNvSpPr/>
          <p:nvPr/>
        </p:nvSpPr>
        <p:spPr>
          <a:xfrm>
            <a:off x="5142920" y="344741"/>
            <a:ext cx="6588691" cy="887445"/>
          </a:xfrm>
          <a:prstGeom prst="roundRect">
            <a:avLst/>
          </a:pr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nchor="ctr" anchorCtr="0"/>
          <a:lstStyle/>
          <a:p>
            <a:r>
              <a:rPr lang="en-US" sz="3200" kern="1200" dirty="0">
                <a:latin typeface="Arial" panose="020B0604020202020204" pitchFamily="34" charset="0"/>
                <a:cs typeface="Arial" panose="020B0604020202020204" pitchFamily="34" charset="0"/>
              </a:rPr>
              <a:t>Learning and Development</a:t>
            </a:r>
          </a:p>
        </p:txBody>
      </p:sp>
      <p:sp>
        <p:nvSpPr>
          <p:cNvPr id="13" name="Rectangle: Rounded Corners 12" descr="Text box">
            <a:extLst>
              <a:ext uri="{FF2B5EF4-FFF2-40B4-BE49-F238E27FC236}">
                <a16:creationId xmlns:a16="http://schemas.microsoft.com/office/drawing/2014/main" id="{810B3AF6-4895-4DC1-8D25-C970F1466C46}"/>
              </a:ext>
            </a:extLst>
          </p:cNvPr>
          <p:cNvSpPr/>
          <p:nvPr/>
        </p:nvSpPr>
        <p:spPr>
          <a:xfrm>
            <a:off x="5142920" y="1275507"/>
            <a:ext cx="6588691" cy="887445"/>
          </a:xfrm>
          <a:prstGeom prst="roundRect">
            <a:avLst/>
          </a:prstGeom>
        </p:spPr>
        <p:style>
          <a:lnRef idx="2">
            <a:schemeClr val="lt1">
              <a:hueOff val="0"/>
              <a:satOff val="0"/>
              <a:lumOff val="0"/>
              <a:alphaOff val="0"/>
            </a:schemeClr>
          </a:lnRef>
          <a:fillRef idx="1">
            <a:schemeClr val="accent2">
              <a:hueOff val="-3316674"/>
              <a:satOff val="-6308"/>
              <a:lumOff val="4392"/>
              <a:alphaOff val="0"/>
            </a:schemeClr>
          </a:fillRef>
          <a:effectRef idx="0">
            <a:schemeClr val="accent2">
              <a:hueOff val="-3316674"/>
              <a:satOff val="-6308"/>
              <a:lumOff val="4392"/>
              <a:alphaOff val="0"/>
            </a:schemeClr>
          </a:effectRef>
          <a:fontRef idx="minor">
            <a:schemeClr val="lt1"/>
          </a:fontRef>
        </p:style>
        <p:txBody>
          <a:bodyPr anchor="ctr" anchorCtr="0"/>
          <a:lstStyle/>
          <a:p>
            <a:r>
              <a:rPr lang="en-US" sz="3200" kern="1200" dirty="0">
                <a:latin typeface="Arial" panose="020B0604020202020204" pitchFamily="34" charset="0"/>
                <a:cs typeface="Arial" panose="020B0604020202020204" pitchFamily="34" charset="0"/>
              </a:rPr>
              <a:t>Assessment</a:t>
            </a:r>
          </a:p>
        </p:txBody>
      </p:sp>
      <p:sp>
        <p:nvSpPr>
          <p:cNvPr id="16" name="Rectangle: Rounded Corners 15" descr="Text box">
            <a:extLst>
              <a:ext uri="{FF2B5EF4-FFF2-40B4-BE49-F238E27FC236}">
                <a16:creationId xmlns:a16="http://schemas.microsoft.com/office/drawing/2014/main" id="{1A112CAB-6CC3-477E-9760-22832F5FCF19}"/>
              </a:ext>
            </a:extLst>
          </p:cNvPr>
          <p:cNvSpPr/>
          <p:nvPr/>
        </p:nvSpPr>
        <p:spPr>
          <a:xfrm>
            <a:off x="5142919" y="2206273"/>
            <a:ext cx="6588691" cy="887445"/>
          </a:xfrm>
          <a:prstGeom prst="roundRect">
            <a:avLst/>
          </a:prstGeom>
        </p:spPr>
        <p:style>
          <a:lnRef idx="2">
            <a:schemeClr val="lt1">
              <a:hueOff val="0"/>
              <a:satOff val="0"/>
              <a:lumOff val="0"/>
              <a:alphaOff val="0"/>
            </a:schemeClr>
          </a:lnRef>
          <a:fillRef idx="1">
            <a:schemeClr val="accent2">
              <a:hueOff val="-6633347"/>
              <a:satOff val="-12615"/>
              <a:lumOff val="8784"/>
              <a:alphaOff val="0"/>
            </a:schemeClr>
          </a:fillRef>
          <a:effectRef idx="0">
            <a:schemeClr val="accent2">
              <a:hueOff val="-6633347"/>
              <a:satOff val="-12615"/>
              <a:lumOff val="8784"/>
              <a:alphaOff val="0"/>
            </a:schemeClr>
          </a:effectRef>
          <a:fontRef idx="minor">
            <a:schemeClr val="lt1"/>
          </a:fontRef>
        </p:style>
        <p:txBody>
          <a:bodyPr anchor="ctr" anchorCtr="0"/>
          <a:lstStyle/>
          <a:p>
            <a:r>
              <a:rPr lang="en-US" sz="3200" kern="1200" dirty="0">
                <a:latin typeface="Arial" panose="020B0604020202020204" pitchFamily="34" charset="0"/>
                <a:cs typeface="Arial" panose="020B0604020202020204" pitchFamily="34" charset="0"/>
              </a:rPr>
              <a:t>Curriculum and Instruction</a:t>
            </a:r>
          </a:p>
        </p:txBody>
      </p:sp>
      <p:sp>
        <p:nvSpPr>
          <p:cNvPr id="19" name="Rectangle: Rounded Corners 18" descr="Text box">
            <a:extLst>
              <a:ext uri="{FF2B5EF4-FFF2-40B4-BE49-F238E27FC236}">
                <a16:creationId xmlns:a16="http://schemas.microsoft.com/office/drawing/2014/main" id="{EA40E861-95A0-459E-BA2E-9DBB8CFB8DCC}"/>
              </a:ext>
            </a:extLst>
          </p:cNvPr>
          <p:cNvSpPr/>
          <p:nvPr/>
        </p:nvSpPr>
        <p:spPr>
          <a:xfrm>
            <a:off x="5142919" y="3173880"/>
            <a:ext cx="6588691" cy="887445"/>
          </a:xfrm>
          <a:prstGeom prst="roundRect">
            <a:avLst/>
          </a:prstGeom>
        </p:spPr>
        <p:style>
          <a:lnRef idx="2">
            <a:schemeClr val="lt1">
              <a:hueOff val="0"/>
              <a:satOff val="0"/>
              <a:lumOff val="0"/>
              <a:alphaOff val="0"/>
            </a:schemeClr>
          </a:lnRef>
          <a:fillRef idx="1">
            <a:schemeClr val="accent2">
              <a:hueOff val="-9950021"/>
              <a:satOff val="-18923"/>
              <a:lumOff val="13175"/>
              <a:alphaOff val="0"/>
            </a:schemeClr>
          </a:fillRef>
          <a:effectRef idx="0">
            <a:schemeClr val="accent2">
              <a:hueOff val="-9950021"/>
              <a:satOff val="-18923"/>
              <a:lumOff val="13175"/>
              <a:alphaOff val="0"/>
            </a:schemeClr>
          </a:effectRef>
          <a:fontRef idx="minor">
            <a:schemeClr val="lt1"/>
          </a:fontRef>
        </p:style>
        <p:txBody>
          <a:bodyPr anchor="ctr" anchorCtr="0"/>
          <a:lstStyle/>
          <a:p>
            <a:r>
              <a:rPr lang="en-US" sz="3200" kern="1200" dirty="0">
                <a:latin typeface="Arial" panose="020B0604020202020204" pitchFamily="34" charset="0"/>
                <a:cs typeface="Arial" panose="020B0604020202020204" pitchFamily="34" charset="0"/>
              </a:rPr>
              <a:t>Learning Environments</a:t>
            </a:r>
          </a:p>
        </p:txBody>
      </p:sp>
      <p:sp>
        <p:nvSpPr>
          <p:cNvPr id="22" name="Rectangle: Rounded Corners 21" descr="Text box">
            <a:extLst>
              <a:ext uri="{FF2B5EF4-FFF2-40B4-BE49-F238E27FC236}">
                <a16:creationId xmlns:a16="http://schemas.microsoft.com/office/drawing/2014/main" id="{8AC54490-1236-4C42-A2E9-BE4C945882BE}"/>
              </a:ext>
            </a:extLst>
          </p:cNvPr>
          <p:cNvSpPr/>
          <p:nvPr/>
        </p:nvSpPr>
        <p:spPr>
          <a:xfrm>
            <a:off x="5195659" y="4158738"/>
            <a:ext cx="6588691" cy="887445"/>
          </a:xfrm>
          <a:prstGeom prst="roundRect">
            <a:avLst/>
          </a:prstGeom>
        </p:spPr>
        <p:style>
          <a:lnRef idx="2">
            <a:schemeClr val="lt1">
              <a:hueOff val="0"/>
              <a:satOff val="0"/>
              <a:lumOff val="0"/>
              <a:alphaOff val="0"/>
            </a:schemeClr>
          </a:lnRef>
          <a:fillRef idx="1">
            <a:schemeClr val="accent2">
              <a:hueOff val="-13266694"/>
              <a:satOff val="-25230"/>
              <a:lumOff val="17567"/>
              <a:alphaOff val="0"/>
            </a:schemeClr>
          </a:fillRef>
          <a:effectRef idx="0">
            <a:schemeClr val="accent2">
              <a:hueOff val="-13266694"/>
              <a:satOff val="-25230"/>
              <a:lumOff val="17567"/>
              <a:alphaOff val="0"/>
            </a:schemeClr>
          </a:effectRef>
          <a:fontRef idx="minor">
            <a:schemeClr val="lt1"/>
          </a:fontRef>
        </p:style>
        <p:txBody>
          <a:bodyPr anchor="ctr" anchorCtr="0"/>
          <a:lstStyle/>
          <a:p>
            <a:r>
              <a:rPr lang="en-US" sz="3200" kern="1200" dirty="0">
                <a:latin typeface="Arial" panose="020B0604020202020204" pitchFamily="34" charset="0"/>
                <a:cs typeface="Arial" panose="020B0604020202020204" pitchFamily="34" charset="0"/>
              </a:rPr>
              <a:t>Programming</a:t>
            </a:r>
          </a:p>
        </p:txBody>
      </p:sp>
      <p:sp>
        <p:nvSpPr>
          <p:cNvPr id="25" name="Rectangle: Rounded Corners 24" descr="Text box">
            <a:extLst>
              <a:ext uri="{FF2B5EF4-FFF2-40B4-BE49-F238E27FC236}">
                <a16:creationId xmlns:a16="http://schemas.microsoft.com/office/drawing/2014/main" id="{5C0BC749-996B-4E64-8975-707513FDCC80}"/>
              </a:ext>
            </a:extLst>
          </p:cNvPr>
          <p:cNvSpPr/>
          <p:nvPr/>
        </p:nvSpPr>
        <p:spPr>
          <a:xfrm>
            <a:off x="5236078" y="5123313"/>
            <a:ext cx="6588691" cy="887445"/>
          </a:xfrm>
          <a:prstGeom prst="roundRect">
            <a:avLst/>
          </a:prstGeom>
        </p:spPr>
        <p:style>
          <a:lnRef idx="2">
            <a:schemeClr val="lt1">
              <a:hueOff val="0"/>
              <a:satOff val="0"/>
              <a:lumOff val="0"/>
              <a:alphaOff val="0"/>
            </a:schemeClr>
          </a:lnRef>
          <a:fillRef idx="1">
            <a:schemeClr val="accent2">
              <a:hueOff val="-16583368"/>
              <a:satOff val="-31538"/>
              <a:lumOff val="21959"/>
              <a:alphaOff val="0"/>
            </a:schemeClr>
          </a:fillRef>
          <a:effectRef idx="0">
            <a:schemeClr val="accent2">
              <a:hueOff val="-16583368"/>
              <a:satOff val="-31538"/>
              <a:lumOff val="21959"/>
              <a:alphaOff val="0"/>
            </a:schemeClr>
          </a:effectRef>
          <a:fontRef idx="minor">
            <a:schemeClr val="lt1"/>
          </a:fontRef>
        </p:style>
        <p:txBody>
          <a:bodyPr anchor="ctr" anchorCtr="0"/>
          <a:lstStyle/>
          <a:p>
            <a:r>
              <a:rPr lang="en-US" sz="3200" kern="1200" dirty="0">
                <a:latin typeface="Arial" panose="020B0604020202020204" pitchFamily="34" charset="0"/>
                <a:cs typeface="Arial" panose="020B0604020202020204" pitchFamily="34" charset="0"/>
              </a:rPr>
              <a:t>Professional Learning</a:t>
            </a:r>
          </a:p>
        </p:txBody>
      </p:sp>
    </p:spTree>
    <p:extLst>
      <p:ext uri="{BB962C8B-B14F-4D97-AF65-F5344CB8AC3E}">
        <p14:creationId xmlns:p14="http://schemas.microsoft.com/office/powerpoint/2010/main" val="2923982140"/>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6</a:t>
            </a:fld>
            <a:endParaRPr lang="en-US"/>
          </a:p>
        </p:txBody>
      </p:sp>
      <p:sp>
        <p:nvSpPr>
          <p:cNvPr id="7" name="Content Placeholder 2">
            <a:extLst>
              <a:ext uri="{FF2B5EF4-FFF2-40B4-BE49-F238E27FC236}">
                <a16:creationId xmlns:a16="http://schemas.microsoft.com/office/drawing/2014/main" id="{20EE703D-3068-41B6-B43E-4631A6720E9B}"/>
              </a:ext>
            </a:extLst>
          </p:cNvPr>
          <p:cNvSpPr>
            <a:spLocks noGrp="1"/>
          </p:cNvSpPr>
          <p:nvPr>
            <p:ph idx="1"/>
          </p:nvPr>
        </p:nvSpPr>
        <p:spPr>
          <a:xfrm>
            <a:off x="6394783" y="400697"/>
            <a:ext cx="3276599" cy="524645"/>
          </a:xfrm>
        </p:spPr>
        <p:txBody>
          <a:bodyPr anchor="ctr"/>
          <a:lstStyle/>
          <a:p>
            <a:pPr marL="0" indent="0">
              <a:buNone/>
            </a:pPr>
            <a:r>
              <a:rPr lang="en-US" sz="3000">
                <a:solidFill>
                  <a:schemeClr val="bg1"/>
                </a:solidFill>
              </a:rPr>
              <a:t>Basic font sizes</a:t>
            </a:r>
          </a:p>
        </p:txBody>
      </p:sp>
      <p:sp>
        <p:nvSpPr>
          <p:cNvPr id="8" name="Content Placeholder 2">
            <a:extLst>
              <a:ext uri="{FF2B5EF4-FFF2-40B4-BE49-F238E27FC236}">
                <a16:creationId xmlns:a16="http://schemas.microsoft.com/office/drawing/2014/main" id="{1DDE2256-97BF-4AAF-9845-06C028FAAEB6}"/>
              </a:ext>
            </a:extLst>
          </p:cNvPr>
          <p:cNvSpPr txBox="1">
            <a:spLocks/>
          </p:cNvSpPr>
          <p:nvPr/>
        </p:nvSpPr>
        <p:spPr>
          <a:xfrm>
            <a:off x="6394781" y="1581356"/>
            <a:ext cx="5663535" cy="662631"/>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defTabSz="457159">
              <a:buNone/>
            </a:pPr>
            <a:r>
              <a:rPr lang="en-US" sz="3000">
                <a:solidFill>
                  <a:schemeClr val="bg1"/>
                </a:solidFill>
              </a:rPr>
              <a:t>Bullet points, lines and shapes </a:t>
            </a:r>
          </a:p>
        </p:txBody>
      </p:sp>
      <p:sp>
        <p:nvSpPr>
          <p:cNvPr id="11" name="Content Placeholder 2">
            <a:extLst>
              <a:ext uri="{FF2B5EF4-FFF2-40B4-BE49-F238E27FC236}">
                <a16:creationId xmlns:a16="http://schemas.microsoft.com/office/drawing/2014/main" id="{A0B49D21-3D20-4EC0-8155-9C1EA330DE5E}"/>
              </a:ext>
            </a:extLst>
          </p:cNvPr>
          <p:cNvSpPr txBox="1">
            <a:spLocks/>
          </p:cNvSpPr>
          <p:nvPr/>
        </p:nvSpPr>
        <p:spPr>
          <a:xfrm>
            <a:off x="6394781" y="5488098"/>
            <a:ext cx="3276599" cy="524645"/>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3000">
                <a:solidFill>
                  <a:schemeClr val="bg1"/>
                </a:solidFill>
              </a:rPr>
              <a:t>Numbers</a:t>
            </a:r>
          </a:p>
        </p:txBody>
      </p:sp>
      <p:cxnSp>
        <p:nvCxnSpPr>
          <p:cNvPr id="15" name="Straight Connector 14">
            <a:extLst>
              <a:ext uri="{FF2B5EF4-FFF2-40B4-BE49-F238E27FC236}">
                <a16:creationId xmlns:a16="http://schemas.microsoft.com/office/drawing/2014/main" id="{A7D586B8-9DCA-43AA-A631-C37C2D2E0DA5}"/>
              </a:ext>
              <a:ext uri="{C183D7F6-B498-43B3-948B-1728B52AA6E4}">
                <adec:decorative xmlns:adec="http://schemas.microsoft.com/office/drawing/2017/decorative" val="1"/>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sp>
        <p:nvSpPr>
          <p:cNvPr id="12" name="Title 1">
            <a:extLst>
              <a:ext uri="{FF2B5EF4-FFF2-40B4-BE49-F238E27FC236}">
                <a16:creationId xmlns:a16="http://schemas.microsoft.com/office/drawing/2014/main" id="{DCE7B25B-5613-4576-BA48-839DD26075A3}"/>
              </a:ext>
            </a:extLst>
          </p:cNvPr>
          <p:cNvSpPr>
            <a:spLocks noGrp="1"/>
          </p:cNvSpPr>
          <p:nvPr>
            <p:ph type="title"/>
          </p:nvPr>
        </p:nvSpPr>
        <p:spPr>
          <a:xfrm>
            <a:off x="1052735" y="154012"/>
            <a:ext cx="10192780" cy="615553"/>
          </a:xfrm>
        </p:spPr>
        <p:txBody>
          <a:bodyPr/>
          <a:lstStyle/>
          <a:p>
            <a:r>
              <a:rPr lang="en-US" sz="4000"/>
              <a:t>Organization of Programming Standards</a:t>
            </a:r>
          </a:p>
        </p:txBody>
      </p:sp>
      <p:pic>
        <p:nvPicPr>
          <p:cNvPr id="2" name="Picture 2" descr="Standards example">
            <a:extLst>
              <a:ext uri="{FF2B5EF4-FFF2-40B4-BE49-F238E27FC236}">
                <a16:creationId xmlns:a16="http://schemas.microsoft.com/office/drawing/2014/main" id="{90048958-0CF0-4B70-AE6A-49949C61398F}"/>
              </a:ext>
              <a:ext uri="{C183D7F6-B498-43B3-948B-1728B52AA6E4}">
                <adec:decorative xmlns:adec="http://schemas.microsoft.com/office/drawing/2017/decorative" val="0"/>
              </a:ext>
            </a:extLst>
          </p:cNvPr>
          <p:cNvPicPr>
            <a:picLocks noChangeAspect="1"/>
          </p:cNvPicPr>
          <p:nvPr/>
        </p:nvPicPr>
        <p:blipFill>
          <a:blip r:embed="rId3"/>
          <a:stretch>
            <a:fillRect/>
          </a:stretch>
        </p:blipFill>
        <p:spPr>
          <a:xfrm>
            <a:off x="238665" y="1112275"/>
            <a:ext cx="11714670" cy="4360280"/>
          </a:xfrm>
          <a:prstGeom prst="rect">
            <a:avLst/>
          </a:prstGeom>
        </p:spPr>
      </p:pic>
      <mc:AlternateContent xmlns:mc="http://schemas.openxmlformats.org/markup-compatibility/2006">
        <mc:Choice xmlns:p14="http://schemas.microsoft.com/office/powerpoint/2010/main" Requires="p14">
          <p:contentPart p14:bwMode="auto" r:id="rId4">
            <p14:nvContentPartPr>
              <p14:cNvPr id="3" name="Ink 2" descr="highlight on the word description">
                <a:extLst>
                  <a:ext uri="{FF2B5EF4-FFF2-40B4-BE49-F238E27FC236}">
                    <a16:creationId xmlns:a16="http://schemas.microsoft.com/office/drawing/2014/main" id="{B58B1C54-E56A-4412-9363-43BC15E86759}"/>
                  </a:ext>
                </a:extLst>
              </p14:cNvPr>
              <p14:cNvContentPartPr/>
              <p14:nvPr/>
            </p14:nvContentPartPr>
            <p14:xfrm>
              <a:off x="418531" y="2114135"/>
              <a:ext cx="1171575" cy="47625"/>
            </p14:xfrm>
          </p:contentPart>
        </mc:Choice>
        <mc:Fallback>
          <p:pic>
            <p:nvPicPr>
              <p:cNvPr id="3" name="Ink 2" descr="highlight on the word description">
                <a:extLst>
                  <a:ext uri="{FF2B5EF4-FFF2-40B4-BE49-F238E27FC236}">
                    <a16:creationId xmlns:a16="http://schemas.microsoft.com/office/drawing/2014/main" id="{B58B1C54-E56A-4412-9363-43BC15E86759}"/>
                  </a:ext>
                </a:extLst>
              </p:cNvPr>
              <p:cNvPicPr/>
              <p:nvPr/>
            </p:nvPicPr>
            <p:blipFill>
              <a:blip r:embed="rId5"/>
              <a:stretch>
                <a:fillRect/>
              </a:stretch>
            </p:blipFill>
            <p:spPr>
              <a:xfrm>
                <a:off x="364756" y="2011347"/>
                <a:ext cx="1278766" cy="252858"/>
              </a:xfrm>
              <a:prstGeom prst="rect">
                <a:avLst/>
              </a:prstGeom>
            </p:spPr>
          </p:pic>
        </mc:Fallback>
      </mc:AlternateContent>
      <mc:AlternateContent xmlns:mc="http://schemas.openxmlformats.org/markup-compatibility/2006">
        <mc:Choice xmlns:p14="http://schemas.microsoft.com/office/powerpoint/2010/main" Requires="p14">
          <p:contentPart p14:bwMode="auto" r:id="rId6">
            <p14:nvContentPartPr>
              <p14:cNvPr id="6" name="Ink 5" descr="highlight on the words student outcomes">
                <a:extLst>
                  <a:ext uri="{FF2B5EF4-FFF2-40B4-BE49-F238E27FC236}">
                    <a16:creationId xmlns:a16="http://schemas.microsoft.com/office/drawing/2014/main" id="{2DF7816A-BC6A-4CAF-8779-16FFFB569989}"/>
                  </a:ext>
                </a:extLst>
              </p14:cNvPr>
              <p14:cNvContentPartPr/>
              <p14:nvPr/>
            </p14:nvContentPartPr>
            <p14:xfrm>
              <a:off x="385399" y="3224004"/>
              <a:ext cx="1790700" cy="66675"/>
            </p14:xfrm>
          </p:contentPart>
        </mc:Choice>
        <mc:Fallback>
          <p:pic>
            <p:nvPicPr>
              <p:cNvPr id="6" name="Ink 5" descr="highlight on the words student outcomes">
                <a:extLst>
                  <a:ext uri="{FF2B5EF4-FFF2-40B4-BE49-F238E27FC236}">
                    <a16:creationId xmlns:a16="http://schemas.microsoft.com/office/drawing/2014/main" id="{2DF7816A-BC6A-4CAF-8779-16FFFB569989}"/>
                  </a:ext>
                </a:extLst>
              </p:cNvPr>
              <p:cNvPicPr/>
              <p:nvPr/>
            </p:nvPicPr>
            <p:blipFill>
              <a:blip r:embed="rId7"/>
              <a:stretch>
                <a:fillRect/>
              </a:stretch>
            </p:blipFill>
            <p:spPr>
              <a:xfrm>
                <a:off x="331365" y="3115882"/>
                <a:ext cx="1898409" cy="282558"/>
              </a:xfrm>
              <a:prstGeom prst="rect">
                <a:avLst/>
              </a:prstGeom>
            </p:spPr>
          </p:pic>
        </mc:Fallback>
      </mc:AlternateContent>
      <mc:AlternateContent xmlns:mc="http://schemas.openxmlformats.org/markup-compatibility/2006">
        <mc:Choice xmlns:p14="http://schemas.microsoft.com/office/powerpoint/2010/main" Requires="p14">
          <p:contentPart p14:bwMode="auto" r:id="rId8">
            <p14:nvContentPartPr>
              <p14:cNvPr id="9" name="Ink 8" descr="highlight on the words evidence-based practices">
                <a:extLst>
                  <a:ext uri="{FF2B5EF4-FFF2-40B4-BE49-F238E27FC236}">
                    <a16:creationId xmlns:a16="http://schemas.microsoft.com/office/drawing/2014/main" id="{645B6C44-DF78-48B4-876B-93156645479F}"/>
                  </a:ext>
                </a:extLst>
              </p14:cNvPr>
              <p14:cNvContentPartPr/>
              <p14:nvPr/>
            </p14:nvContentPartPr>
            <p14:xfrm>
              <a:off x="4477008" y="3290265"/>
              <a:ext cx="2514600" cy="114300"/>
            </p14:xfrm>
          </p:contentPart>
        </mc:Choice>
        <mc:Fallback>
          <p:pic>
            <p:nvPicPr>
              <p:cNvPr id="9" name="Ink 8" descr="highlight on the words evidence-based practices">
                <a:extLst>
                  <a:ext uri="{FF2B5EF4-FFF2-40B4-BE49-F238E27FC236}">
                    <a16:creationId xmlns:a16="http://schemas.microsoft.com/office/drawing/2014/main" id="{645B6C44-DF78-48B4-876B-93156645479F}"/>
                  </a:ext>
                </a:extLst>
              </p:cNvPr>
              <p:cNvPicPr/>
              <p:nvPr/>
            </p:nvPicPr>
            <p:blipFill>
              <a:blip r:embed="rId9"/>
              <a:stretch>
                <a:fillRect/>
              </a:stretch>
            </p:blipFill>
            <p:spPr>
              <a:xfrm>
                <a:off x="4423093" y="3184432"/>
                <a:ext cx="2622071" cy="325614"/>
              </a:xfrm>
              <a:prstGeom prst="rect">
                <a:avLst/>
              </a:prstGeom>
            </p:spPr>
          </p:pic>
        </mc:Fallback>
      </mc:AlternateContent>
    </p:spTree>
    <p:extLst>
      <p:ext uri="{BB962C8B-B14F-4D97-AF65-F5344CB8AC3E}">
        <p14:creationId xmlns:p14="http://schemas.microsoft.com/office/powerpoint/2010/main" val="2898638946"/>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A5B4632-C963-4296-86F0-79AA9EA5AE9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ltGray">
          <a:xfrm>
            <a:off x="338328" y="303591"/>
            <a:ext cx="4335327" cy="5896743"/>
          </a:xfrm>
          <a:prstGeom prst="rect">
            <a:avLst/>
          </a:prstGeom>
          <a:solidFill>
            <a:schemeClr val="tx1">
              <a:lumMod val="75000"/>
              <a:lumOff val="25000"/>
            </a:schemeClr>
          </a:solidFill>
          <a:ln w="127000" cap="sq" cmpd="thinThick">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4F5AA41-C2C6-4021-9191-62B64BD5C2F6}"/>
              </a:ext>
            </a:extLst>
          </p:cNvPr>
          <p:cNvSpPr>
            <a:spLocks noGrp="1"/>
          </p:cNvSpPr>
          <p:nvPr>
            <p:ph type="title"/>
          </p:nvPr>
        </p:nvSpPr>
        <p:spPr>
          <a:xfrm>
            <a:off x="594360" y="637125"/>
            <a:ext cx="3802276" cy="5256371"/>
          </a:xfrm>
        </p:spPr>
        <p:txBody>
          <a:bodyPr>
            <a:normAutofit/>
          </a:bodyPr>
          <a:lstStyle/>
          <a:p>
            <a:r>
              <a:rPr lang="en-US" sz="3000">
                <a:solidFill>
                  <a:schemeClr val="bg1"/>
                </a:solidFill>
              </a:rPr>
              <a:t>Presentation Layout:</a:t>
            </a:r>
            <a:br>
              <a:rPr lang="en-US" sz="3000" dirty="0">
                <a:solidFill>
                  <a:schemeClr val="bg1"/>
                </a:solidFill>
              </a:rPr>
            </a:br>
            <a:br>
              <a:rPr lang="en-US" sz="3000" dirty="0"/>
            </a:br>
            <a:r>
              <a:rPr lang="en-US" sz="3000">
                <a:solidFill>
                  <a:schemeClr val="bg1"/>
                </a:solidFill>
              </a:rPr>
              <a:t>Discussing Connections and Interactive </a:t>
            </a:r>
            <a:r>
              <a:rPr lang="en-US" sz="3000" dirty="0">
                <a:solidFill>
                  <a:schemeClr val="bg1"/>
                </a:solidFill>
              </a:rPr>
              <a:t>Practice </a:t>
            </a:r>
          </a:p>
          <a:p>
            <a:endParaRPr lang="en-US" sz="3000">
              <a:solidFill>
                <a:schemeClr val="bg1"/>
              </a:solidFill>
            </a:endParaRPr>
          </a:p>
        </p:txBody>
      </p:sp>
      <p:sp>
        <p:nvSpPr>
          <p:cNvPr id="4" name="Slide Number Placeholder 3">
            <a:extLst>
              <a:ext uri="{FF2B5EF4-FFF2-40B4-BE49-F238E27FC236}">
                <a16:creationId xmlns:a16="http://schemas.microsoft.com/office/drawing/2014/main" id="{07A54D7D-7CDB-462A-8A7B-CD6F2C7C764E}"/>
              </a:ext>
            </a:extLst>
          </p:cNvPr>
          <p:cNvSpPr>
            <a:spLocks noGrp="1"/>
          </p:cNvSpPr>
          <p:nvPr>
            <p:ph type="sldNum" sz="quarter" idx="12"/>
          </p:nvPr>
        </p:nvSpPr>
        <p:spPr>
          <a:xfrm>
            <a:off x="8610600" y="6356350"/>
            <a:ext cx="2743200" cy="365125"/>
          </a:xfrm>
        </p:spPr>
        <p:txBody>
          <a:bodyPr>
            <a:normAutofit/>
          </a:bodyPr>
          <a:lstStyle/>
          <a:p>
            <a:pPr algn="r">
              <a:spcAft>
                <a:spcPts val="600"/>
              </a:spcAft>
            </a:pPr>
            <a:fld id="{6BA907D1-9C08-47F3-B047-6197268ACA7D}" type="slidenum">
              <a:rPr lang="en-US" sz="1200">
                <a:solidFill>
                  <a:srgbClr val="898989"/>
                </a:solidFill>
              </a:rPr>
              <a:pPr algn="r">
                <a:spcAft>
                  <a:spcPts val="600"/>
                </a:spcAft>
              </a:pPr>
              <a:t>7</a:t>
            </a:fld>
            <a:endParaRPr lang="en-US" sz="1200">
              <a:solidFill>
                <a:srgbClr val="898989"/>
              </a:solidFill>
            </a:endParaRPr>
          </a:p>
        </p:txBody>
      </p:sp>
      <p:sp>
        <p:nvSpPr>
          <p:cNvPr id="7" name="Rectangle: Rounded Corners 6">
            <a:extLst>
              <a:ext uri="{FF2B5EF4-FFF2-40B4-BE49-F238E27FC236}">
                <a16:creationId xmlns:a16="http://schemas.microsoft.com/office/drawing/2014/main" id="{4532DEC8-013D-404E-9395-036AFE90D940}"/>
              </a:ext>
            </a:extLst>
          </p:cNvPr>
          <p:cNvSpPr/>
          <p:nvPr/>
        </p:nvSpPr>
        <p:spPr>
          <a:xfrm>
            <a:off x="5173065" y="782046"/>
            <a:ext cx="6588691" cy="878423"/>
          </a:xfrm>
          <a:prstGeom prst="roundRect">
            <a:avLst/>
          </a:pr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anchor="ctr" anchorCtr="0"/>
          <a:lstStyle/>
          <a:p>
            <a:r>
              <a:rPr lang="en-US" sz="2800" b="1" kern="1200" dirty="0">
                <a:solidFill>
                  <a:schemeClr val="tx1"/>
                </a:solidFill>
                <a:latin typeface="Arial" panose="020B0604020202020204" pitchFamily="34" charset="0"/>
                <a:cs typeface="Arial" panose="020B0604020202020204" pitchFamily="34" charset="0"/>
              </a:rPr>
              <a:t>Connection between NAGC and NCTM</a:t>
            </a:r>
            <a:endParaRPr lang="en-US" sz="2800" kern="1200" dirty="0">
              <a:solidFill>
                <a:schemeClr val="tx1"/>
              </a:solidFill>
              <a:latin typeface="Arial" panose="020B0604020202020204" pitchFamily="34" charset="0"/>
              <a:cs typeface="Arial" panose="020B0604020202020204" pitchFamily="34" charset="0"/>
            </a:endParaRPr>
          </a:p>
        </p:txBody>
      </p:sp>
      <p:sp>
        <p:nvSpPr>
          <p:cNvPr id="12" name="Rectangle: Rounded Corners 11">
            <a:extLst>
              <a:ext uri="{FF2B5EF4-FFF2-40B4-BE49-F238E27FC236}">
                <a16:creationId xmlns:a16="http://schemas.microsoft.com/office/drawing/2014/main" id="{621068A1-3983-4292-92DF-5BF2A8200063}"/>
              </a:ext>
            </a:extLst>
          </p:cNvPr>
          <p:cNvSpPr/>
          <p:nvPr/>
        </p:nvSpPr>
        <p:spPr>
          <a:xfrm>
            <a:off x="5209361" y="1740016"/>
            <a:ext cx="6588691" cy="743535"/>
          </a:xfrm>
          <a:prstGeom prst="roundRect">
            <a:avLst/>
          </a:prstGeom>
        </p:spPr>
        <p:style>
          <a:lnRef idx="2">
            <a:schemeClr val="lt1">
              <a:hueOff val="0"/>
              <a:satOff val="0"/>
              <a:lumOff val="0"/>
              <a:alphaOff val="0"/>
            </a:schemeClr>
          </a:lnRef>
          <a:fillRef idx="1">
            <a:schemeClr val="accent5">
              <a:hueOff val="-1986775"/>
              <a:satOff val="7962"/>
              <a:lumOff val="1726"/>
              <a:alphaOff val="0"/>
            </a:schemeClr>
          </a:fillRef>
          <a:effectRef idx="0">
            <a:schemeClr val="accent5">
              <a:hueOff val="-1986775"/>
              <a:satOff val="7962"/>
              <a:lumOff val="1726"/>
              <a:alphaOff val="0"/>
            </a:schemeClr>
          </a:effectRef>
          <a:fontRef idx="minor">
            <a:schemeClr val="lt1"/>
          </a:fontRef>
        </p:style>
        <p:txBody>
          <a:bodyPr anchor="ctr" anchorCtr="0"/>
          <a:lstStyle/>
          <a:p>
            <a:r>
              <a:rPr lang="en-US" sz="2800" b="1" kern="1200" dirty="0">
                <a:solidFill>
                  <a:schemeClr val="tx1"/>
                </a:solidFill>
                <a:latin typeface="Arial" panose="020B0604020202020204" pitchFamily="34" charset="0"/>
                <a:cs typeface="Arial" panose="020B0604020202020204" pitchFamily="34" charset="0"/>
              </a:rPr>
              <a:t>Interactive Task #1</a:t>
            </a:r>
            <a:endParaRPr lang="en-US" sz="2800" kern="1200" dirty="0">
              <a:solidFill>
                <a:schemeClr val="tx1"/>
              </a:solidFill>
              <a:latin typeface="Arial" panose="020B0604020202020204" pitchFamily="34" charset="0"/>
              <a:cs typeface="Arial" panose="020B0604020202020204" pitchFamily="34" charset="0"/>
            </a:endParaRPr>
          </a:p>
        </p:txBody>
      </p:sp>
      <p:sp>
        <p:nvSpPr>
          <p:cNvPr id="15" name="Rectangle: Rounded Corners 14">
            <a:extLst>
              <a:ext uri="{FF2B5EF4-FFF2-40B4-BE49-F238E27FC236}">
                <a16:creationId xmlns:a16="http://schemas.microsoft.com/office/drawing/2014/main" id="{49515B55-735E-413F-AAB9-FDFD16A6D126}"/>
              </a:ext>
            </a:extLst>
          </p:cNvPr>
          <p:cNvSpPr/>
          <p:nvPr/>
        </p:nvSpPr>
        <p:spPr>
          <a:xfrm>
            <a:off x="5209359" y="2560837"/>
            <a:ext cx="6588691" cy="819051"/>
          </a:xfrm>
          <a:prstGeom prst="roundRect">
            <a:avLst/>
          </a:prstGeom>
        </p:spPr>
        <p:style>
          <a:lnRef idx="2">
            <a:schemeClr val="lt1">
              <a:hueOff val="0"/>
              <a:satOff val="0"/>
              <a:lumOff val="0"/>
              <a:alphaOff val="0"/>
            </a:schemeClr>
          </a:lnRef>
          <a:fillRef idx="1">
            <a:schemeClr val="accent5">
              <a:hueOff val="-3973551"/>
              <a:satOff val="15924"/>
              <a:lumOff val="3451"/>
              <a:alphaOff val="0"/>
            </a:schemeClr>
          </a:fillRef>
          <a:effectRef idx="0">
            <a:schemeClr val="accent5">
              <a:hueOff val="-3973551"/>
              <a:satOff val="15924"/>
              <a:lumOff val="3451"/>
              <a:alphaOff val="0"/>
            </a:schemeClr>
          </a:effectRef>
          <a:fontRef idx="minor">
            <a:schemeClr val="lt1"/>
          </a:fontRef>
        </p:style>
        <p:txBody>
          <a:bodyPr anchor="ctr" anchorCtr="0"/>
          <a:lstStyle/>
          <a:p>
            <a:pPr marL="0" lvl="0" indent="0" algn="l" defTabSz="1377950">
              <a:spcBef>
                <a:spcPct val="0"/>
              </a:spcBef>
              <a:buNone/>
            </a:pPr>
            <a:r>
              <a:rPr lang="en-US" sz="2800" b="1" kern="1200" dirty="0">
                <a:solidFill>
                  <a:schemeClr val="tx1"/>
                </a:solidFill>
                <a:latin typeface="Arial" panose="020B0604020202020204" pitchFamily="34" charset="0"/>
                <a:cs typeface="Arial" panose="020B0604020202020204" pitchFamily="34" charset="0"/>
              </a:rPr>
              <a:t>Connection between NAGC and</a:t>
            </a:r>
          </a:p>
          <a:p>
            <a:pPr marL="0" lvl="0" indent="0" algn="l" defTabSz="1377950">
              <a:lnSpc>
                <a:spcPct val="90000"/>
              </a:lnSpc>
              <a:spcBef>
                <a:spcPct val="0"/>
              </a:spcBef>
              <a:spcAft>
                <a:spcPct val="35000"/>
              </a:spcAft>
              <a:buNone/>
            </a:pPr>
            <a:r>
              <a:rPr lang="en-US" sz="2800" b="1" kern="1200" dirty="0">
                <a:solidFill>
                  <a:schemeClr val="tx1"/>
                </a:solidFill>
                <a:latin typeface="Arial" panose="020B0604020202020204" pitchFamily="34" charset="0"/>
                <a:cs typeface="Arial" panose="020B0604020202020204" pitchFamily="34" charset="0"/>
              </a:rPr>
              <a:t>NCTM</a:t>
            </a:r>
            <a:endParaRPr lang="en-US" sz="2800" kern="1200" dirty="0">
              <a:solidFill>
                <a:schemeClr val="tx1"/>
              </a:solidFill>
              <a:latin typeface="Arial" panose="020B0604020202020204" pitchFamily="34" charset="0"/>
              <a:cs typeface="Arial" panose="020B0604020202020204" pitchFamily="34" charset="0"/>
            </a:endParaRPr>
          </a:p>
        </p:txBody>
      </p:sp>
      <p:grpSp>
        <p:nvGrpSpPr>
          <p:cNvPr id="17" name="Group 16" descr="Text box">
            <a:extLst>
              <a:ext uri="{FF2B5EF4-FFF2-40B4-BE49-F238E27FC236}">
                <a16:creationId xmlns:a16="http://schemas.microsoft.com/office/drawing/2014/main" id="{4748BC6E-1F50-4443-A880-0906343057DC}"/>
              </a:ext>
            </a:extLst>
          </p:cNvPr>
          <p:cNvGrpSpPr/>
          <p:nvPr/>
        </p:nvGrpSpPr>
        <p:grpSpPr>
          <a:xfrm>
            <a:off x="5209361" y="3443755"/>
            <a:ext cx="6588691" cy="743535"/>
            <a:chOff x="0" y="2993011"/>
            <a:chExt cx="6588691" cy="743535"/>
          </a:xfrm>
        </p:grpSpPr>
        <p:sp>
          <p:nvSpPr>
            <p:cNvPr id="18" name="Rectangle: Rounded Corners 17">
              <a:extLst>
                <a:ext uri="{FF2B5EF4-FFF2-40B4-BE49-F238E27FC236}">
                  <a16:creationId xmlns:a16="http://schemas.microsoft.com/office/drawing/2014/main" id="{B8753B58-353F-43E8-8DC4-FEDEEE112798}"/>
                </a:ext>
              </a:extLst>
            </p:cNvPr>
            <p:cNvSpPr/>
            <p:nvPr/>
          </p:nvSpPr>
          <p:spPr>
            <a:xfrm>
              <a:off x="0" y="2993011"/>
              <a:ext cx="6588691" cy="743535"/>
            </a:xfrm>
            <a:prstGeom prst="roundRect">
              <a:avLst/>
            </a:prstGeom>
          </p:spPr>
          <p:style>
            <a:lnRef idx="2">
              <a:schemeClr val="lt1">
                <a:hueOff val="0"/>
                <a:satOff val="0"/>
                <a:lumOff val="0"/>
                <a:alphaOff val="0"/>
              </a:schemeClr>
            </a:lnRef>
            <a:fillRef idx="1">
              <a:schemeClr val="accent5">
                <a:hueOff val="-5960326"/>
                <a:satOff val="23887"/>
                <a:lumOff val="5177"/>
                <a:alphaOff val="0"/>
              </a:schemeClr>
            </a:fillRef>
            <a:effectRef idx="0">
              <a:schemeClr val="accent5">
                <a:hueOff val="-5960326"/>
                <a:satOff val="23887"/>
                <a:lumOff val="5177"/>
                <a:alphaOff val="0"/>
              </a:schemeClr>
            </a:effectRef>
            <a:fontRef idx="minor">
              <a:schemeClr val="lt1"/>
            </a:fontRef>
          </p:style>
        </p:sp>
        <p:sp>
          <p:nvSpPr>
            <p:cNvPr id="19" name="Rectangle: Rounded Corners 4">
              <a:extLst>
                <a:ext uri="{FF2B5EF4-FFF2-40B4-BE49-F238E27FC236}">
                  <a16:creationId xmlns:a16="http://schemas.microsoft.com/office/drawing/2014/main" id="{ABF4E9FB-B4AF-429B-8FC6-26B21151E0DB}"/>
                </a:ext>
              </a:extLst>
            </p:cNvPr>
            <p:cNvSpPr txBox="1"/>
            <p:nvPr/>
          </p:nvSpPr>
          <p:spPr>
            <a:xfrm>
              <a:off x="36296" y="3029307"/>
              <a:ext cx="6516099" cy="67094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118110" tIns="118110" rIns="118110" bIns="118110" numCol="1" spcCol="1270" anchor="ctr" anchorCtr="0">
              <a:noAutofit/>
            </a:bodyPr>
            <a:lstStyle/>
            <a:p>
              <a:pPr marL="0" lvl="0" indent="0" algn="l" defTabSz="1377950">
                <a:lnSpc>
                  <a:spcPct val="90000"/>
                </a:lnSpc>
                <a:spcBef>
                  <a:spcPct val="0"/>
                </a:spcBef>
                <a:spcAft>
                  <a:spcPct val="35000"/>
                </a:spcAft>
                <a:buNone/>
              </a:pPr>
              <a:r>
                <a:rPr lang="en-US" sz="2800" b="1" kern="1200" dirty="0">
                  <a:solidFill>
                    <a:schemeClr val="tx1"/>
                  </a:solidFill>
                  <a:latin typeface="Arial" panose="020B0604020202020204" pitchFamily="34" charset="0"/>
                  <a:cs typeface="Arial" panose="020B0604020202020204" pitchFamily="34" charset="0"/>
                </a:rPr>
                <a:t>Interactive Task #2</a:t>
              </a:r>
              <a:endParaRPr lang="en-US" sz="2800" kern="1200" dirty="0">
                <a:solidFill>
                  <a:schemeClr val="tx1"/>
                </a:solidFill>
                <a:latin typeface="Arial" panose="020B0604020202020204" pitchFamily="34" charset="0"/>
                <a:cs typeface="Arial" panose="020B0604020202020204" pitchFamily="34" charset="0"/>
              </a:endParaRPr>
            </a:p>
          </p:txBody>
        </p:sp>
      </p:grpSp>
      <p:sp>
        <p:nvSpPr>
          <p:cNvPr id="21" name="Rectangle: Rounded Corners 20">
            <a:extLst>
              <a:ext uri="{FF2B5EF4-FFF2-40B4-BE49-F238E27FC236}">
                <a16:creationId xmlns:a16="http://schemas.microsoft.com/office/drawing/2014/main" id="{5D6FCA4F-B1E2-45EC-9A8D-C124E57356D4}"/>
              </a:ext>
            </a:extLst>
          </p:cNvPr>
          <p:cNvSpPr/>
          <p:nvPr/>
        </p:nvSpPr>
        <p:spPr>
          <a:xfrm>
            <a:off x="5209361" y="4257767"/>
            <a:ext cx="6588691" cy="878424"/>
          </a:xfrm>
          <a:prstGeom prst="roundRect">
            <a:avLst/>
          </a:prstGeom>
        </p:spPr>
        <p:style>
          <a:lnRef idx="2">
            <a:schemeClr val="lt1">
              <a:hueOff val="0"/>
              <a:satOff val="0"/>
              <a:lumOff val="0"/>
              <a:alphaOff val="0"/>
            </a:schemeClr>
          </a:lnRef>
          <a:fillRef idx="1">
            <a:schemeClr val="accent5">
              <a:hueOff val="-7947101"/>
              <a:satOff val="31849"/>
              <a:lumOff val="6902"/>
              <a:alphaOff val="0"/>
            </a:schemeClr>
          </a:fillRef>
          <a:effectRef idx="0">
            <a:schemeClr val="accent5">
              <a:hueOff val="-7947101"/>
              <a:satOff val="31849"/>
              <a:lumOff val="6902"/>
              <a:alphaOff val="0"/>
            </a:schemeClr>
          </a:effectRef>
          <a:fontRef idx="minor">
            <a:schemeClr val="lt1"/>
          </a:fontRef>
        </p:style>
        <p:txBody>
          <a:bodyPr anchor="ctr" anchorCtr="0"/>
          <a:lstStyle/>
          <a:p>
            <a:pPr marL="0" lvl="0" indent="0" algn="l" defTabSz="1377950">
              <a:spcBef>
                <a:spcPct val="0"/>
              </a:spcBef>
              <a:buNone/>
            </a:pPr>
            <a:r>
              <a:rPr lang="en-US" sz="2800" b="1" kern="1200" dirty="0">
                <a:solidFill>
                  <a:schemeClr val="tx1"/>
                </a:solidFill>
                <a:latin typeface="Arial" panose="020B0604020202020204" pitchFamily="34" charset="0"/>
                <a:cs typeface="Arial" panose="020B0604020202020204" pitchFamily="34" charset="0"/>
              </a:rPr>
              <a:t>Connection between NAGC and NCTM</a:t>
            </a:r>
            <a:endParaRPr lang="en-US" sz="2800" kern="1200" dirty="0">
              <a:solidFill>
                <a:schemeClr val="tx1"/>
              </a:solidFill>
              <a:latin typeface="Arial" panose="020B0604020202020204" pitchFamily="34" charset="0"/>
              <a:cs typeface="Arial" panose="020B0604020202020204" pitchFamily="34" charset="0"/>
            </a:endParaRPr>
          </a:p>
        </p:txBody>
      </p:sp>
      <p:sp>
        <p:nvSpPr>
          <p:cNvPr id="24" name="Rectangle: Rounded Corners 23">
            <a:extLst>
              <a:ext uri="{FF2B5EF4-FFF2-40B4-BE49-F238E27FC236}">
                <a16:creationId xmlns:a16="http://schemas.microsoft.com/office/drawing/2014/main" id="{723D99AB-2D23-4C04-A557-F9B77DC8DF5D}"/>
              </a:ext>
            </a:extLst>
          </p:cNvPr>
          <p:cNvSpPr/>
          <p:nvPr/>
        </p:nvSpPr>
        <p:spPr>
          <a:xfrm>
            <a:off x="5209360" y="5206668"/>
            <a:ext cx="6588691" cy="743535"/>
          </a:xfrm>
          <a:prstGeom prst="roundRect">
            <a:avLst/>
          </a:prstGeom>
        </p:spPr>
        <p:style>
          <a:lnRef idx="2">
            <a:schemeClr val="lt1">
              <a:hueOff val="0"/>
              <a:satOff val="0"/>
              <a:lumOff val="0"/>
              <a:alphaOff val="0"/>
            </a:schemeClr>
          </a:lnRef>
          <a:fillRef idx="1">
            <a:schemeClr val="accent5">
              <a:hueOff val="-9933876"/>
              <a:satOff val="39811"/>
              <a:lumOff val="8628"/>
              <a:alphaOff val="0"/>
            </a:schemeClr>
          </a:fillRef>
          <a:effectRef idx="0">
            <a:schemeClr val="accent5">
              <a:hueOff val="-9933876"/>
              <a:satOff val="39811"/>
              <a:lumOff val="8628"/>
              <a:alphaOff val="0"/>
            </a:schemeClr>
          </a:effectRef>
          <a:fontRef idx="minor">
            <a:schemeClr val="lt1"/>
          </a:fontRef>
        </p:style>
        <p:txBody>
          <a:bodyPr anchor="ctr" anchorCtr="0"/>
          <a:lstStyle/>
          <a:p>
            <a:r>
              <a:rPr lang="en-US" sz="2800" b="1" kern="1200" dirty="0">
                <a:solidFill>
                  <a:schemeClr val="tx1"/>
                </a:solidFill>
                <a:latin typeface="Arial" panose="020B0604020202020204" pitchFamily="34" charset="0"/>
                <a:cs typeface="Arial" panose="020B0604020202020204" pitchFamily="34" charset="0"/>
              </a:rPr>
              <a:t>Interactive Task #3</a:t>
            </a:r>
            <a:endParaRPr lang="en-US" sz="2800" kern="1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89349915"/>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8</a:t>
            </a:fld>
            <a:endParaRPr lang="en-US"/>
          </a:p>
        </p:txBody>
      </p:sp>
      <p:sp>
        <p:nvSpPr>
          <p:cNvPr id="5" name="Title 1">
            <a:extLst>
              <a:ext uri="{FF2B5EF4-FFF2-40B4-BE49-F238E27FC236}">
                <a16:creationId xmlns:a16="http://schemas.microsoft.com/office/drawing/2014/main" id="{A5494222-611B-4D75-9CBC-8834072514D2}"/>
              </a:ext>
            </a:extLst>
          </p:cNvPr>
          <p:cNvSpPr>
            <a:spLocks noGrp="1"/>
          </p:cNvSpPr>
          <p:nvPr>
            <p:ph type="title"/>
          </p:nvPr>
        </p:nvSpPr>
        <p:spPr>
          <a:xfrm>
            <a:off x="404080" y="829742"/>
            <a:ext cx="5454316" cy="4493538"/>
          </a:xfrm>
        </p:spPr>
        <p:txBody>
          <a:bodyPr/>
          <a:lstStyle/>
          <a:p>
            <a:r>
              <a:rPr lang="en-US" sz="3200" dirty="0"/>
              <a:t>Establish mathematics goals to focus learning.</a:t>
            </a:r>
            <a:br>
              <a:rPr lang="en-US" sz="3200" dirty="0"/>
            </a:br>
            <a:r>
              <a:rPr lang="en-US" sz="3200" b="0" dirty="0"/>
              <a:t> </a:t>
            </a:r>
            <a:br>
              <a:rPr lang="en-US" sz="3200" b="0" dirty="0"/>
            </a:br>
            <a:r>
              <a:rPr lang="en-US" sz="2800" b="0" dirty="0"/>
              <a:t>Effective teaching of mathematics establishes </a:t>
            </a:r>
            <a:r>
              <a:rPr lang="en-US" sz="2800" dirty="0"/>
              <a:t>clear goals</a:t>
            </a:r>
            <a:r>
              <a:rPr lang="en-US" sz="2800" b="0" dirty="0"/>
              <a:t> for the mathematics that students are learning, situates goals within </a:t>
            </a:r>
            <a:r>
              <a:rPr lang="en-US" sz="2800" dirty="0"/>
              <a:t>learning progressions</a:t>
            </a:r>
            <a:r>
              <a:rPr lang="en-US" sz="2800" b="0" dirty="0"/>
              <a:t>, and uses the goals to </a:t>
            </a:r>
            <a:r>
              <a:rPr lang="en-US" sz="2800" dirty="0"/>
              <a:t>guide instructional decisions</a:t>
            </a:r>
            <a:r>
              <a:rPr lang="en-US" sz="2800" b="0" dirty="0"/>
              <a:t>.</a:t>
            </a:r>
          </a:p>
        </p:txBody>
      </p:sp>
      <p:sp>
        <p:nvSpPr>
          <p:cNvPr id="6" name="Rectangle 5">
            <a:extLst>
              <a:ext uri="{FF2B5EF4-FFF2-40B4-BE49-F238E27FC236}">
                <a16:creationId xmlns:a16="http://schemas.microsoft.com/office/drawing/2014/main" id="{14E8BA5F-A48E-4FD0-A509-39AAC167C2B8}"/>
              </a:ext>
              <a:ext uri="{C183D7F6-B498-43B3-948B-1728B52AA6E4}">
                <adec:decorative xmlns:adec="http://schemas.microsoft.com/office/drawing/2017/decorative" val="1"/>
              </a:ext>
            </a:extLst>
          </p:cNvPr>
          <p:cNvSpPr/>
          <p:nvPr/>
        </p:nvSpPr>
        <p:spPr>
          <a:xfrm>
            <a:off x="6096001" y="0"/>
            <a:ext cx="6096000" cy="6323258"/>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24C7A4D-6FE4-4EC5-A02A-CC57F5C9111A}"/>
              </a:ext>
            </a:extLst>
          </p:cNvPr>
          <p:cNvSpPr>
            <a:spLocks noGrp="1"/>
          </p:cNvSpPr>
          <p:nvPr>
            <p:ph idx="1"/>
          </p:nvPr>
        </p:nvSpPr>
        <p:spPr>
          <a:xfrm>
            <a:off x="6394783" y="573225"/>
            <a:ext cx="5461957" cy="2853776"/>
          </a:xfrm>
        </p:spPr>
        <p:txBody>
          <a:bodyPr anchor="ctr"/>
          <a:lstStyle/>
          <a:p>
            <a:pPr marL="0" indent="0">
              <a:buNone/>
            </a:pPr>
            <a:r>
              <a:rPr lang="en-US" sz="3000" b="1" dirty="0">
                <a:solidFill>
                  <a:schemeClr val="bg1"/>
                </a:solidFill>
              </a:rPr>
              <a:t>3.5.1.</a:t>
            </a:r>
            <a:r>
              <a:rPr lang="en-US" sz="3000" dirty="0">
                <a:solidFill>
                  <a:schemeClr val="bg1"/>
                </a:solidFill>
              </a:rPr>
              <a:t> Educators model and teach</a:t>
            </a:r>
            <a:r>
              <a:rPr lang="en-US" sz="3000" dirty="0"/>
              <a:t> </a:t>
            </a:r>
            <a:r>
              <a:rPr lang="en-US" sz="3000" dirty="0">
                <a:solidFill>
                  <a:schemeClr val="bg1"/>
                </a:solidFill>
              </a:rPr>
              <a:t>metacognitive models to meet the needs of students with gifts and talents such as </a:t>
            </a:r>
            <a:r>
              <a:rPr lang="en-US" sz="3000" b="1" i="1" dirty="0">
                <a:solidFill>
                  <a:schemeClr val="bg1"/>
                </a:solidFill>
              </a:rPr>
              <a:t>self-assessment, goal setting</a:t>
            </a:r>
            <a:r>
              <a:rPr lang="en-US" sz="3000" dirty="0">
                <a:solidFill>
                  <a:schemeClr val="bg1"/>
                </a:solidFill>
              </a:rPr>
              <a:t>, and </a:t>
            </a:r>
            <a:r>
              <a:rPr lang="en-US" sz="3000" b="1" i="1" dirty="0">
                <a:solidFill>
                  <a:schemeClr val="bg1"/>
                </a:solidFill>
              </a:rPr>
              <a:t>monitoring of learning</a:t>
            </a:r>
            <a:r>
              <a:rPr lang="en-US" sz="3000" dirty="0">
                <a:solidFill>
                  <a:schemeClr val="bg1"/>
                </a:solidFill>
              </a:rPr>
              <a:t>.</a:t>
            </a:r>
          </a:p>
        </p:txBody>
      </p:sp>
      <p:sp>
        <p:nvSpPr>
          <p:cNvPr id="11" name="Content Placeholder 2">
            <a:extLst>
              <a:ext uri="{FF2B5EF4-FFF2-40B4-BE49-F238E27FC236}">
                <a16:creationId xmlns:a16="http://schemas.microsoft.com/office/drawing/2014/main" id="{99A42308-0B19-405E-8F6A-DE78E47E8456}"/>
              </a:ext>
            </a:extLst>
          </p:cNvPr>
          <p:cNvSpPr txBox="1">
            <a:spLocks/>
          </p:cNvSpPr>
          <p:nvPr/>
        </p:nvSpPr>
        <p:spPr>
          <a:xfrm>
            <a:off x="6394780" y="4324194"/>
            <a:ext cx="5461957" cy="61090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3000">
                <a:solidFill>
                  <a:schemeClr val="bg1"/>
                </a:solidFill>
              </a:rPr>
              <a:t>Allowing students to be part of goal setting process</a:t>
            </a:r>
          </a:p>
        </p:txBody>
      </p:sp>
      <p:sp>
        <p:nvSpPr>
          <p:cNvPr id="12" name="Content Placeholder 2">
            <a:extLst>
              <a:ext uri="{FF2B5EF4-FFF2-40B4-BE49-F238E27FC236}">
                <a16:creationId xmlns:a16="http://schemas.microsoft.com/office/drawing/2014/main" id="{AE8CF473-2215-45AA-8D92-E4BA4A2585F5}"/>
              </a:ext>
            </a:extLst>
          </p:cNvPr>
          <p:cNvSpPr txBox="1">
            <a:spLocks/>
          </p:cNvSpPr>
          <p:nvPr/>
        </p:nvSpPr>
        <p:spPr>
          <a:xfrm>
            <a:off x="6394781" y="5488098"/>
            <a:ext cx="5174410" cy="61090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3000">
                <a:solidFill>
                  <a:schemeClr val="bg1"/>
                </a:solidFill>
              </a:rPr>
              <a:t>Students engaged in progress monitoring</a:t>
            </a:r>
            <a:endParaRPr lang="en-US">
              <a:solidFill>
                <a:schemeClr val="bg1"/>
              </a:solidFill>
            </a:endParaRPr>
          </a:p>
        </p:txBody>
      </p:sp>
      <p:cxnSp>
        <p:nvCxnSpPr>
          <p:cNvPr id="14" name="Straight Connector 13">
            <a:extLst>
              <a:ext uri="{FF2B5EF4-FFF2-40B4-BE49-F238E27FC236}">
                <a16:creationId xmlns:a16="http://schemas.microsoft.com/office/drawing/2014/main" id="{69399D50-FCD2-420D-BDDA-565B871A2A79}"/>
              </a:ext>
              <a:ext uri="{C183D7F6-B498-43B3-948B-1728B52AA6E4}">
                <adec:decorative xmlns:adec="http://schemas.microsoft.com/office/drawing/2017/decorative" val="1"/>
              </a:ext>
            </a:extLst>
          </p:cNvPr>
          <p:cNvCxnSpPr>
            <a:cxnSpLocks/>
          </p:cNvCxnSpPr>
          <p:nvPr/>
        </p:nvCxnSpPr>
        <p:spPr>
          <a:xfrm>
            <a:off x="6096000" y="39809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A79A4D41-2FC6-4EB4-B75A-D0066062ABCA}"/>
              </a:ext>
              <a:ext uri="{C183D7F6-B498-43B3-948B-1728B52AA6E4}">
                <adec:decorative xmlns:adec="http://schemas.microsoft.com/office/drawing/2017/decorative" val="1"/>
              </a:ext>
            </a:extLst>
          </p:cNvPr>
          <p:cNvCxnSpPr>
            <a:cxnSpLocks/>
          </p:cNvCxnSpPr>
          <p:nvPr/>
        </p:nvCxnSpPr>
        <p:spPr>
          <a:xfrm>
            <a:off x="6096001" y="5245553"/>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id="{73813BCC-0298-4C96-A8EB-F77DC67B0B11}"/>
              </a:ext>
              <a:ext uri="{C183D7F6-B498-43B3-948B-1728B52AA6E4}">
                <adec:decorative xmlns:adec="http://schemas.microsoft.com/office/drawing/2017/decorative" val="1"/>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D3040DC-4314-46DD-9551-115F886E301D}"/>
              </a:ext>
              <a:ext uri="{C183D7F6-B498-43B3-948B-1728B52AA6E4}">
                <adec:decorative xmlns:adec="http://schemas.microsoft.com/office/drawing/2017/decorative" val="1"/>
              </a:ext>
            </a:extLst>
          </p:cNvPr>
          <p:cNvCxnSpPr>
            <a:cxnSpLocks/>
          </p:cNvCxnSpPr>
          <p:nvPr/>
        </p:nvCxnSpPr>
        <p:spPr>
          <a:xfrm>
            <a:off x="6096001" y="3978389"/>
            <a:ext cx="60959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414738433"/>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AECE1A1-12CD-4E68-ADF2-00D24D6F46EC}"/>
              </a:ext>
            </a:extLst>
          </p:cNvPr>
          <p:cNvSpPr>
            <a:spLocks noGrp="1"/>
          </p:cNvSpPr>
          <p:nvPr>
            <p:ph type="sldNum" sz="quarter" idx="12"/>
          </p:nvPr>
        </p:nvSpPr>
        <p:spPr/>
        <p:txBody>
          <a:bodyPr/>
          <a:lstStyle/>
          <a:p>
            <a:fld id="{79463015-ABDD-44E9-850F-7B4794200E02}" type="slidenum">
              <a:rPr lang="en-US" smtClean="0"/>
              <a:pPr/>
              <a:t>9</a:t>
            </a:fld>
            <a:endParaRPr lang="en-US"/>
          </a:p>
        </p:txBody>
      </p:sp>
      <p:sp>
        <p:nvSpPr>
          <p:cNvPr id="5" name="Title 1">
            <a:extLst>
              <a:ext uri="{FF2B5EF4-FFF2-40B4-BE49-F238E27FC236}">
                <a16:creationId xmlns:a16="http://schemas.microsoft.com/office/drawing/2014/main" id="{A5494222-611B-4D75-9CBC-8834072514D2}"/>
              </a:ext>
            </a:extLst>
          </p:cNvPr>
          <p:cNvSpPr>
            <a:spLocks noGrp="1"/>
          </p:cNvSpPr>
          <p:nvPr>
            <p:ph type="title"/>
          </p:nvPr>
        </p:nvSpPr>
        <p:spPr>
          <a:xfrm>
            <a:off x="404080" y="829742"/>
            <a:ext cx="5454316" cy="4924425"/>
          </a:xfrm>
        </p:spPr>
        <p:txBody>
          <a:bodyPr/>
          <a:lstStyle/>
          <a:p>
            <a:r>
              <a:rPr lang="en-US" sz="3200" dirty="0"/>
              <a:t>Support productive struggle in learning mathematics.</a:t>
            </a:r>
            <a:r>
              <a:rPr lang="en-US" sz="3200" b="0" dirty="0"/>
              <a:t> </a:t>
            </a:r>
            <a:br>
              <a:rPr lang="en-US" sz="2800" b="0" dirty="0"/>
            </a:br>
            <a:br>
              <a:rPr lang="en-US" sz="2800" b="0" dirty="0"/>
            </a:br>
            <a:r>
              <a:rPr lang="en-US" sz="2800" b="0" dirty="0"/>
              <a:t>Effective teaching of mathematics consistently provides students, </a:t>
            </a:r>
            <a:r>
              <a:rPr lang="en-US" sz="2800" dirty="0"/>
              <a:t>individually and collectively</a:t>
            </a:r>
            <a:r>
              <a:rPr lang="en-US" sz="2800" b="0" dirty="0"/>
              <a:t>, with opportunities and supports to engage in </a:t>
            </a:r>
            <a:r>
              <a:rPr lang="en-US" sz="2800" dirty="0"/>
              <a:t>productive struggle </a:t>
            </a:r>
            <a:r>
              <a:rPr lang="en-US" sz="2800" b="0" dirty="0"/>
              <a:t>as they grapple with mathematical </a:t>
            </a:r>
            <a:r>
              <a:rPr lang="en-US" sz="2800" dirty="0"/>
              <a:t>ideas and relationships</a:t>
            </a:r>
            <a:r>
              <a:rPr lang="en-US" sz="2800" b="0" dirty="0"/>
              <a:t>.</a:t>
            </a:r>
          </a:p>
        </p:txBody>
      </p:sp>
      <p:sp>
        <p:nvSpPr>
          <p:cNvPr id="6" name="Rectangle 5">
            <a:extLst>
              <a:ext uri="{FF2B5EF4-FFF2-40B4-BE49-F238E27FC236}">
                <a16:creationId xmlns:a16="http://schemas.microsoft.com/office/drawing/2014/main" id="{14E8BA5F-A48E-4FD0-A509-39AAC167C2B8}"/>
              </a:ext>
              <a:ext uri="{C183D7F6-B498-43B3-948B-1728B52AA6E4}">
                <adec:decorative xmlns:adec="http://schemas.microsoft.com/office/drawing/2017/decorative" val="1"/>
              </a:ext>
            </a:extLst>
          </p:cNvPr>
          <p:cNvSpPr/>
          <p:nvPr/>
        </p:nvSpPr>
        <p:spPr>
          <a:xfrm>
            <a:off x="6096001" y="0"/>
            <a:ext cx="6096000" cy="6323258"/>
          </a:xfrm>
          <a:prstGeom prst="rect">
            <a:avLst/>
          </a:prstGeom>
          <a:solidFill>
            <a:srgbClr val="77ABD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Content Placeholder 2">
            <a:extLst>
              <a:ext uri="{FF2B5EF4-FFF2-40B4-BE49-F238E27FC236}">
                <a16:creationId xmlns:a16="http://schemas.microsoft.com/office/drawing/2014/main" id="{924C7A4D-6FE4-4EC5-A02A-CC57F5C9111A}"/>
              </a:ext>
            </a:extLst>
          </p:cNvPr>
          <p:cNvSpPr>
            <a:spLocks noGrp="1"/>
          </p:cNvSpPr>
          <p:nvPr>
            <p:ph idx="1"/>
          </p:nvPr>
        </p:nvSpPr>
        <p:spPr>
          <a:xfrm>
            <a:off x="5848443" y="760131"/>
            <a:ext cx="6108938" cy="2853776"/>
          </a:xfrm>
        </p:spPr>
        <p:txBody>
          <a:bodyPr anchor="ctr"/>
          <a:lstStyle/>
          <a:p>
            <a:pPr marL="570865" lvl="1" indent="0">
              <a:buNone/>
            </a:pPr>
            <a:r>
              <a:rPr lang="en-US" sz="3000" b="1" dirty="0">
                <a:solidFill>
                  <a:schemeClr val="bg1"/>
                </a:solidFill>
              </a:rPr>
              <a:t>4.1.4.</a:t>
            </a:r>
            <a:r>
              <a:rPr lang="en-US" sz="3000" dirty="0">
                <a:solidFill>
                  <a:schemeClr val="bg1"/>
                </a:solidFill>
              </a:rPr>
              <a:t> Educators provide feedback that promotes </a:t>
            </a:r>
            <a:r>
              <a:rPr lang="en-US" sz="3000" b="1" i="1" dirty="0">
                <a:solidFill>
                  <a:schemeClr val="bg1"/>
                </a:solidFill>
              </a:rPr>
              <a:t>perseverance</a:t>
            </a:r>
            <a:r>
              <a:rPr lang="en-US" sz="3000" dirty="0">
                <a:solidFill>
                  <a:schemeClr val="bg1"/>
                </a:solidFill>
              </a:rPr>
              <a:t> and </a:t>
            </a:r>
            <a:r>
              <a:rPr lang="en-US" sz="3000" b="1" i="1" dirty="0">
                <a:solidFill>
                  <a:schemeClr val="bg1"/>
                </a:solidFill>
              </a:rPr>
              <a:t>resilience</a:t>
            </a:r>
            <a:r>
              <a:rPr lang="en-US" sz="3000" dirty="0">
                <a:solidFill>
                  <a:schemeClr val="bg1"/>
                </a:solidFill>
              </a:rPr>
              <a:t> and focuses on </a:t>
            </a:r>
            <a:r>
              <a:rPr lang="en-US" sz="3000" b="1" i="1" dirty="0">
                <a:solidFill>
                  <a:schemeClr val="bg1"/>
                </a:solidFill>
              </a:rPr>
              <a:t>effort</a:t>
            </a:r>
            <a:r>
              <a:rPr lang="en-US" sz="3000" dirty="0">
                <a:solidFill>
                  <a:schemeClr val="bg1"/>
                </a:solidFill>
              </a:rPr>
              <a:t>, on evidence of </a:t>
            </a:r>
            <a:r>
              <a:rPr lang="en-US" sz="3000" b="1" i="1" dirty="0">
                <a:solidFill>
                  <a:schemeClr val="bg1"/>
                </a:solidFill>
              </a:rPr>
              <a:t>potential</a:t>
            </a:r>
            <a:r>
              <a:rPr lang="en-US" sz="3000" dirty="0">
                <a:solidFill>
                  <a:schemeClr val="bg1"/>
                </a:solidFill>
              </a:rPr>
              <a:t> to meet high standards, and on </a:t>
            </a:r>
            <a:r>
              <a:rPr lang="en-US" sz="3000" b="1" i="1" dirty="0">
                <a:solidFill>
                  <a:schemeClr val="bg1"/>
                </a:solidFill>
              </a:rPr>
              <a:t>mistakes</a:t>
            </a:r>
            <a:r>
              <a:rPr lang="en-US" sz="3000" dirty="0">
                <a:solidFill>
                  <a:schemeClr val="bg1"/>
                </a:solidFill>
              </a:rPr>
              <a:t> as </a:t>
            </a:r>
            <a:r>
              <a:rPr lang="en-US" sz="3000" b="1" i="1" dirty="0">
                <a:solidFill>
                  <a:schemeClr val="bg1"/>
                </a:solidFill>
              </a:rPr>
              <a:t>learning opportunities</a:t>
            </a:r>
            <a:r>
              <a:rPr lang="en-US" sz="3000" dirty="0">
                <a:solidFill>
                  <a:schemeClr val="bg1"/>
                </a:solidFill>
              </a:rPr>
              <a:t>. </a:t>
            </a:r>
            <a:endParaRPr lang="en-US" dirty="0">
              <a:solidFill>
                <a:schemeClr val="bg1"/>
              </a:solidFill>
            </a:endParaRPr>
          </a:p>
          <a:p>
            <a:pPr marL="0" indent="0">
              <a:buNone/>
            </a:pPr>
            <a:endParaRPr lang="en-US" sz="3000" dirty="0">
              <a:solidFill>
                <a:schemeClr val="bg1"/>
              </a:solidFill>
            </a:endParaRPr>
          </a:p>
        </p:txBody>
      </p:sp>
      <p:sp>
        <p:nvSpPr>
          <p:cNvPr id="11" name="Content Placeholder 2">
            <a:extLst>
              <a:ext uri="{FF2B5EF4-FFF2-40B4-BE49-F238E27FC236}">
                <a16:creationId xmlns:a16="http://schemas.microsoft.com/office/drawing/2014/main" id="{99A42308-0B19-405E-8F6A-DE78E47E8456}"/>
              </a:ext>
            </a:extLst>
          </p:cNvPr>
          <p:cNvSpPr txBox="1">
            <a:spLocks/>
          </p:cNvSpPr>
          <p:nvPr/>
        </p:nvSpPr>
        <p:spPr>
          <a:xfrm>
            <a:off x="5172705" y="4913665"/>
            <a:ext cx="7000335" cy="812192"/>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1024890" lvl="2" indent="0">
              <a:buNone/>
            </a:pPr>
            <a:r>
              <a:rPr lang="en-US" sz="3000">
                <a:solidFill>
                  <a:schemeClr val="bg1"/>
                </a:solidFill>
              </a:rPr>
              <a:t>.</a:t>
            </a:r>
            <a:endParaRPr lang="en-US">
              <a:solidFill>
                <a:schemeClr val="bg1"/>
              </a:solidFill>
            </a:endParaRPr>
          </a:p>
          <a:p>
            <a:pPr marL="226695" indent="-226695"/>
            <a:endParaRPr lang="en-US" sz="3000">
              <a:solidFill>
                <a:schemeClr val="bg1"/>
              </a:solidFill>
            </a:endParaRPr>
          </a:p>
        </p:txBody>
      </p:sp>
      <p:cxnSp>
        <p:nvCxnSpPr>
          <p:cNvPr id="16" name="Straight Connector 15">
            <a:extLst>
              <a:ext uri="{FF2B5EF4-FFF2-40B4-BE49-F238E27FC236}">
                <a16:creationId xmlns:a16="http://schemas.microsoft.com/office/drawing/2014/main" id="{73813BCC-0298-4C96-A8EB-F77DC67B0B11}"/>
              </a:ext>
              <a:ext uri="{C183D7F6-B498-43B3-948B-1728B52AA6E4}">
                <adec:decorative xmlns:adec="http://schemas.microsoft.com/office/drawing/2017/decorative" val="1"/>
              </a:ext>
            </a:extLst>
          </p:cNvPr>
          <p:cNvCxnSpPr>
            <a:cxnSpLocks/>
          </p:cNvCxnSpPr>
          <p:nvPr/>
        </p:nvCxnSpPr>
        <p:spPr>
          <a:xfrm>
            <a:off x="6096001" y="6323258"/>
            <a:ext cx="6096000" cy="0"/>
          </a:xfrm>
          <a:prstGeom prst="line">
            <a:avLst/>
          </a:prstGeom>
          <a:ln>
            <a:solidFill>
              <a:schemeClr val="bg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a:extLst>
              <a:ext uri="{FF2B5EF4-FFF2-40B4-BE49-F238E27FC236}">
                <a16:creationId xmlns:a16="http://schemas.microsoft.com/office/drawing/2014/main" id="{ED3040DC-4314-46DD-9551-115F886E301D}"/>
              </a:ext>
              <a:ext uri="{C183D7F6-B498-43B3-948B-1728B52AA6E4}">
                <adec:decorative xmlns:adec="http://schemas.microsoft.com/office/drawing/2017/decorative" val="1"/>
              </a:ext>
            </a:extLst>
          </p:cNvPr>
          <p:cNvCxnSpPr>
            <a:cxnSpLocks/>
          </p:cNvCxnSpPr>
          <p:nvPr/>
        </p:nvCxnSpPr>
        <p:spPr>
          <a:xfrm>
            <a:off x="6081624" y="3920880"/>
            <a:ext cx="6095999" cy="0"/>
          </a:xfrm>
          <a:prstGeom prst="line">
            <a:avLst/>
          </a:prstGeom>
          <a:ln w="57150">
            <a:solidFill>
              <a:schemeClr val="bg1">
                <a:lumMod val="50000"/>
              </a:schemeClr>
            </a:solidFill>
          </a:ln>
        </p:spPr>
        <p:style>
          <a:lnRef idx="2">
            <a:schemeClr val="accent1"/>
          </a:lnRef>
          <a:fillRef idx="0">
            <a:schemeClr val="accent1"/>
          </a:fillRef>
          <a:effectRef idx="1">
            <a:schemeClr val="accent1"/>
          </a:effectRef>
          <a:fontRef idx="minor">
            <a:schemeClr val="tx1"/>
          </a:fontRef>
        </p:style>
      </p:cxnSp>
      <p:sp>
        <p:nvSpPr>
          <p:cNvPr id="3" name="Content Placeholder 2">
            <a:extLst>
              <a:ext uri="{FF2B5EF4-FFF2-40B4-BE49-F238E27FC236}">
                <a16:creationId xmlns:a16="http://schemas.microsoft.com/office/drawing/2014/main" id="{FB4A14D3-3AFE-4823-9531-252621D5F552}"/>
              </a:ext>
            </a:extLst>
          </p:cNvPr>
          <p:cNvSpPr txBox="1">
            <a:spLocks/>
          </p:cNvSpPr>
          <p:nvPr/>
        </p:nvSpPr>
        <p:spPr>
          <a:xfrm>
            <a:off x="6394780" y="4913666"/>
            <a:ext cx="5461957" cy="610909"/>
          </a:xfrm>
          <a:prstGeom prst="rect">
            <a:avLst/>
          </a:prstGeom>
        </p:spPr>
        <p:txBody>
          <a:bodyPr vert="horz" lIns="0" tIns="0" rIns="0" bIns="0" rtlCol="0" anchor="ctr" anchorCtr="0">
            <a:noAutofit/>
          </a:bodyPr>
          <a:lstStyle>
            <a:lvl1pPr marL="227013" indent="-227013" algn="l" defTabSz="457200" rtl="0" eaLnBrk="1" latinLnBrk="0" hangingPunct="1">
              <a:spcBef>
                <a:spcPct val="20000"/>
              </a:spcBef>
              <a:buFont typeface="Arial"/>
              <a:buChar char="•"/>
              <a:defRPr sz="3200" kern="1200">
                <a:solidFill>
                  <a:schemeClr val="tx1"/>
                </a:solidFill>
                <a:latin typeface="Arial"/>
                <a:ea typeface="+mn-ea"/>
                <a:cs typeface="Arial"/>
              </a:defRPr>
            </a:lvl1pPr>
            <a:lvl2pPr marL="571500" indent="-225425" algn="l" defTabSz="457200" rtl="0" eaLnBrk="1" latinLnBrk="0" hangingPunct="1">
              <a:spcBef>
                <a:spcPct val="20000"/>
              </a:spcBef>
              <a:buFont typeface="Arial"/>
              <a:buChar char="–"/>
              <a:defRPr sz="3200" kern="1200">
                <a:solidFill>
                  <a:schemeClr val="tx1"/>
                </a:solidFill>
                <a:latin typeface="Arial"/>
                <a:ea typeface="+mn-ea"/>
                <a:cs typeface="Arial"/>
              </a:defRPr>
            </a:lvl2pPr>
            <a:lvl3pPr marL="1025525" indent="-228600" algn="l" defTabSz="457200" rtl="0" eaLnBrk="1" latinLnBrk="0" hangingPunct="1">
              <a:spcBef>
                <a:spcPct val="20000"/>
              </a:spcBef>
              <a:buFont typeface="Arial"/>
              <a:buChar char="•"/>
              <a:defRPr sz="3200" kern="1200">
                <a:solidFill>
                  <a:schemeClr val="tx1"/>
                </a:solidFill>
                <a:latin typeface="Arial"/>
                <a:ea typeface="+mn-ea"/>
                <a:cs typeface="Arial"/>
              </a:defRPr>
            </a:lvl3pPr>
            <a:lvl4pPr marL="1490663" indent="-228600" algn="l" defTabSz="457200" rtl="0" eaLnBrk="1" latinLnBrk="0" hangingPunct="1">
              <a:spcBef>
                <a:spcPct val="20000"/>
              </a:spcBef>
              <a:buFont typeface="Arial"/>
              <a:buChar char="–"/>
              <a:defRPr sz="3200" kern="1200">
                <a:solidFill>
                  <a:schemeClr val="tx1"/>
                </a:solidFill>
                <a:latin typeface="Arial"/>
                <a:ea typeface="+mn-ea"/>
                <a:cs typeface="Arial"/>
              </a:defRPr>
            </a:lvl4pPr>
            <a:lvl5pPr marL="1947863" indent="-228600" algn="l" defTabSz="457200" rtl="0" eaLnBrk="1" latinLnBrk="0" hangingPunct="1">
              <a:spcBef>
                <a:spcPct val="20000"/>
              </a:spcBef>
              <a:buFont typeface="Arial"/>
              <a:buChar char="»"/>
              <a:defRPr sz="3200" kern="120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226695" indent="-226695"/>
            <a:r>
              <a:rPr lang="en-US" sz="3000" b="1" dirty="0">
                <a:solidFill>
                  <a:schemeClr val="bg1"/>
                </a:solidFill>
              </a:rPr>
              <a:t>4.1.5.</a:t>
            </a:r>
            <a:r>
              <a:rPr lang="en-US" sz="3000" dirty="0">
                <a:solidFill>
                  <a:schemeClr val="bg1"/>
                </a:solidFill>
              </a:rPr>
              <a:t> Educators provide examples of </a:t>
            </a:r>
            <a:r>
              <a:rPr lang="en-US" sz="3000" b="1" i="1" dirty="0">
                <a:solidFill>
                  <a:schemeClr val="bg1"/>
                </a:solidFill>
              </a:rPr>
              <a:t>positive coping skills</a:t>
            </a:r>
            <a:r>
              <a:rPr lang="en-US" sz="3000" dirty="0">
                <a:solidFill>
                  <a:schemeClr val="bg1"/>
                </a:solidFill>
              </a:rPr>
              <a:t> and opportunities to apply them</a:t>
            </a:r>
          </a:p>
        </p:txBody>
      </p:sp>
    </p:spTree>
    <p:extLst>
      <p:ext uri="{BB962C8B-B14F-4D97-AF65-F5344CB8AC3E}">
        <p14:creationId xmlns:p14="http://schemas.microsoft.com/office/powerpoint/2010/main" val="2771777791"/>
      </p:ext>
    </p:extLst>
  </p:cSld>
  <p:clrMapOvr>
    <a:masterClrMapping/>
  </p:clrMapOvr>
  <mc:AlternateContent xmlns:mc="http://schemas.openxmlformats.org/markup-compatibility/2006">
    <mc:Choice xmlns:p14="http://schemas.microsoft.com/office/powerpoint/2010/main" Requires="p14">
      <p:transition p14:dur="0"/>
    </mc:Choice>
    <mc:Fallback>
      <p:transition/>
    </mc:Fallback>
  </mc:AlternateContent>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Default Color Scheme">
      <a:dk1>
        <a:srgbClr val="000000"/>
      </a:dk1>
      <a:lt1>
        <a:srgbClr val="FFFFFF"/>
      </a:lt1>
      <a:dk2>
        <a:srgbClr val="202945"/>
      </a:dk2>
      <a:lt2>
        <a:srgbClr val="EEEAE3"/>
      </a:lt2>
      <a:accent1>
        <a:srgbClr val="73A5CB"/>
      </a:accent1>
      <a:accent2>
        <a:srgbClr val="6F0C1A"/>
      </a:accent2>
      <a:accent3>
        <a:srgbClr val="92AF3C"/>
      </a:accent3>
      <a:accent4>
        <a:srgbClr val="535050"/>
      </a:accent4>
      <a:accent5>
        <a:srgbClr val="F10117"/>
      </a:accent5>
      <a:accent6>
        <a:srgbClr val="D19D0D"/>
      </a:accent6>
      <a:hlink>
        <a:srgbClr val="0055B8"/>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397</TotalTime>
  <Words>1841</Words>
  <Application>Microsoft Office PowerPoint</Application>
  <PresentationFormat>Widescreen</PresentationFormat>
  <Paragraphs>201</Paragraphs>
  <Slides>23</Slides>
  <Notes>16</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23</vt:i4>
      </vt:variant>
    </vt:vector>
  </HeadingPairs>
  <TitlesOfParts>
    <vt:vector size="31" baseType="lpstr">
      <vt:lpstr>Arial</vt:lpstr>
      <vt:lpstr>Arial,Sans-Serif</vt:lpstr>
      <vt:lpstr>Calibri</vt:lpstr>
      <vt:lpstr>Calibri Light</vt:lpstr>
      <vt:lpstr>Courier New</vt:lpstr>
      <vt:lpstr>office theme</vt:lpstr>
      <vt:lpstr>Office Theme</vt:lpstr>
      <vt:lpstr>Office Theme</vt:lpstr>
      <vt:lpstr>Best Practices in K-12 Mathematics for Gifted Learners:  Examining and Incorporating  National Guidance Documents</vt:lpstr>
      <vt:lpstr>Today’s Presenter: Megan Vermillion Education Program Specialist for Gifted Services</vt:lpstr>
      <vt:lpstr>Today’s Discussion</vt:lpstr>
      <vt:lpstr>NCTM's Effective Mathematics Teaching Practices</vt:lpstr>
      <vt:lpstr>NAGC's Gifted Programming Standards</vt:lpstr>
      <vt:lpstr>Organization of Programming Standards</vt:lpstr>
      <vt:lpstr>Presentation Layout:  Discussing Connections and Interactive Practice  </vt:lpstr>
      <vt:lpstr>Establish mathematics goals to focus learning.   Effective teaching of mathematics establishes clear goals for the mathematics that students are learning, situates goals within learning progressions, and uses the goals to guide instructional decisions.</vt:lpstr>
      <vt:lpstr>Support productive struggle in learning mathematics.   Effective teaching of mathematics consistently provides students, individually and collectively, with opportunities and supports to engage in productive struggle as they grapple with mathematical ideas and relationships.</vt:lpstr>
      <vt:lpstr>Interactive Task #1</vt:lpstr>
      <vt:lpstr>Example</vt:lpstr>
      <vt:lpstr>Facilitate meaningful mathematical discourse.   Effective teaching of mathematics facilitates discourse among students to build shared understanding of mathematical ideas by analyzing and comparing student approaches and arguments.</vt:lpstr>
      <vt:lpstr>Pose purposeful questions.   Effective teaching of mathematics uses purposeful questions to assess and advance students’ reasoning and sense making about important mathematical ideas and relationships.</vt:lpstr>
      <vt:lpstr>Four Forms of Inquiry</vt:lpstr>
      <vt:lpstr>Interactive Task #2</vt:lpstr>
      <vt:lpstr>Example:  Open Inquiry</vt:lpstr>
      <vt:lpstr>Implement tasks that promote reasoning and problem solving.   Effective teaching of mathematics engages students in solving and discussing tasks that promote mathematical reasoning and problem solving and allow multiple entry points and varied solution strategies.</vt:lpstr>
      <vt:lpstr>Elicit and use evidence of student thinking.   Effective teaching of mathematics uses evidence of student thinking to assess progress toward mathematical understanding and to adjust instruction continually in ways that support and extend learning.</vt:lpstr>
      <vt:lpstr>Interactive Task #3</vt:lpstr>
      <vt:lpstr>Example</vt:lpstr>
      <vt:lpstr>Toolbox Takeaways</vt:lpstr>
      <vt:lpstr>@OHEducation gifted@education.ohio.gov Megan.vermillion@education.ohio.gov</vt:lpstr>
      <vt:lpstr>Share your learning  community with 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Best Practices in K-12 Mathematics for Gifted Learners</dc:title>
  <dc:creator/>
  <cp:lastModifiedBy>Mallory, Andrea</cp:lastModifiedBy>
  <cp:revision>364</cp:revision>
  <dcterms:created xsi:type="dcterms:W3CDTF">2021-10-01T23:25:07Z</dcterms:created>
  <dcterms:modified xsi:type="dcterms:W3CDTF">2021-11-22T21:34:19Z</dcterms:modified>
</cp:coreProperties>
</file>